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300" r:id="rId3"/>
    <p:sldId id="295" r:id="rId4"/>
    <p:sldId id="296" r:id="rId5"/>
    <p:sldId id="301" r:id="rId6"/>
    <p:sldId id="297" r:id="rId7"/>
    <p:sldId id="302" r:id="rId8"/>
    <p:sldId id="298" r:id="rId9"/>
    <p:sldId id="29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1624" autoAdjust="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4401E4-75C4-42CB-A964-EA4879D2EE92}" type="datetimeFigureOut">
              <a:rPr lang="en-GB" smtClean="0"/>
              <a:t>14/11/2024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AC953-F9FD-4564-8AC3-8084DF03C4B0}" type="slidenum">
              <a:rPr lang="en-GB" smtClean="0"/>
              <a:t>‹#›</a:t>
            </a:fld>
            <a:endParaRPr lang="en-GB"/>
          </a:p>
        </p:txBody>
      </p:sp>
    </p:spTree>
    <p:extLst>
      <p:ext uri="{BB962C8B-B14F-4D97-AF65-F5344CB8AC3E}">
        <p14:creationId xmlns:p14="http://schemas.microsoft.com/office/powerpoint/2010/main" val="2647918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2DF4-482E-411B-EEDB-CA937DC1C8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EB081B-457C-4B8C-4DC6-F1584D569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9813B32-362C-5A18-49F6-1B09B93805DF}"/>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2113EEEC-35BC-65CE-AA5F-31AEA2974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37938A-DD19-D7BA-2CE4-A8D5C8E71B24}"/>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601838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10EF8-2667-518C-010C-CD4A83ABB73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814CAC-9FA4-2A9C-2569-F07F8187F4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22105D-9616-78B5-BAA7-5851609BC4D0}"/>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2A56B4CD-5532-DBB3-C786-7C7B99C0DA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4DAC0C-E8A6-8D3E-D69F-BBB63B2EFE77}"/>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72153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B2909C-A266-47AC-527A-8D76488D92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BAC1CD-3B3B-10E0-46D3-57E6E1A621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5FB179-89FA-A2E8-EFDE-E3651A01615F}"/>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E16D4615-D777-76CB-BBAB-98CAC98F4D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06A5C4-1F31-02D6-1D1F-D7C87FEA4660}"/>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074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97C6-C2EC-18B3-16D7-C1D140C9A3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39E411-E2CC-117D-B061-DE5ABA500E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3A683C-6788-73E4-D49B-279BC2643354}"/>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27BD511A-93B2-7751-64F0-69D2FAAE50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C4700A-FBA7-60A2-8F8E-3237F7B38C06}"/>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99360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2AB36-688B-9D0B-B159-5A233F3267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F9A0237-C3C6-7E59-6FDB-204BF1083C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5EE20E-FDE1-0B73-1C61-6B7F172D8448}"/>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57CB00AC-D2B2-EECB-86B7-38CAD1A3FE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F20C35-75CB-9660-3018-54E4121B337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462930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D42D3-A99A-4CF1-4381-4EFC6BBF14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8E23A2-43F8-366A-EF25-53CEE29BDD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E479415-9CC3-79BE-57D9-D7E928B252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515349-1FA6-E293-54BD-34FF584FF3A9}"/>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6" name="Footer Placeholder 5">
            <a:extLst>
              <a:ext uri="{FF2B5EF4-FFF2-40B4-BE49-F238E27FC236}">
                <a16:creationId xmlns:a16="http://schemas.microsoft.com/office/drawing/2014/main" id="{2AD38053-79E9-E9D7-4864-D90F7CEE4F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723BB8-9640-3A65-1EDE-AAC99CB205B3}"/>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44748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51522-F217-CE5C-82F0-53861C6F5B8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317E5A-63D1-1D82-4C32-1787F44D8A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89E2E6-489F-FF49-C243-999535BFE5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EC59619-EF49-2874-F7AC-8CB3B8540C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E352C3-1306-99A6-51AE-416385602F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8F6AD6-27C9-F985-DA9A-DC976D034A0A}"/>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8" name="Footer Placeholder 7">
            <a:extLst>
              <a:ext uri="{FF2B5EF4-FFF2-40B4-BE49-F238E27FC236}">
                <a16:creationId xmlns:a16="http://schemas.microsoft.com/office/drawing/2014/main" id="{C99AD563-5EF2-19A7-F5B0-52C6FDF231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C6310D6-6A7F-A46C-2928-25560B1362F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003933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BBC88-CF7B-F452-DE60-A6C21299505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73A250-657F-9B85-EE37-250B54A98859}"/>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4" name="Footer Placeholder 3">
            <a:extLst>
              <a:ext uri="{FF2B5EF4-FFF2-40B4-BE49-F238E27FC236}">
                <a16:creationId xmlns:a16="http://schemas.microsoft.com/office/drawing/2014/main" id="{FD290ADC-FF34-0090-A381-B03D8C8DA8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1A3D5FA-35C7-3A65-53C8-B58486C1826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4570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70B6F6-D197-654C-71AC-A08ECDD27DCA}"/>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3" name="Footer Placeholder 2">
            <a:extLst>
              <a:ext uri="{FF2B5EF4-FFF2-40B4-BE49-F238E27FC236}">
                <a16:creationId xmlns:a16="http://schemas.microsoft.com/office/drawing/2014/main" id="{0E2D8DC4-CED2-9A97-B0B6-D8A44CC7F2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575A40-D3B0-6463-E634-BCF67F209A1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70653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F831A-EF7D-B217-F2FB-20AD3E1834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974A5E-2723-ED65-06B3-38D3C922F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6B3293-BCDA-9B82-6031-4DE89BABA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816E66-94E1-8B7F-4F0D-56936529B163}"/>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6" name="Footer Placeholder 5">
            <a:extLst>
              <a:ext uri="{FF2B5EF4-FFF2-40B4-BE49-F238E27FC236}">
                <a16:creationId xmlns:a16="http://schemas.microsoft.com/office/drawing/2014/main" id="{78F38A73-EF0A-6D42-D65F-F6210ED466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D09D12-815A-C469-05F5-8EFFAED5E9C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111779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B15ED-7C8A-ECFB-8C1E-4E6728F46F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3343AC0-8B6C-BEDE-E21C-77F04BC8B7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C846A1-6D28-3FDD-6AB4-420A5165EB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60A73A-B0E0-8536-D50A-39974E97562C}"/>
              </a:ext>
            </a:extLst>
          </p:cNvPr>
          <p:cNvSpPr>
            <a:spLocks noGrp="1"/>
          </p:cNvSpPr>
          <p:nvPr>
            <p:ph type="dt" sz="half" idx="10"/>
          </p:nvPr>
        </p:nvSpPr>
        <p:spPr/>
        <p:txBody>
          <a:bodyPr/>
          <a:lstStyle/>
          <a:p>
            <a:fld id="{0F41DD78-B384-4D1B-B8EF-3F33F585930F}" type="datetimeFigureOut">
              <a:rPr lang="en-GB" smtClean="0"/>
              <a:t>14/11/2024</a:t>
            </a:fld>
            <a:endParaRPr lang="en-GB"/>
          </a:p>
        </p:txBody>
      </p:sp>
      <p:sp>
        <p:nvSpPr>
          <p:cNvPr id="6" name="Footer Placeholder 5">
            <a:extLst>
              <a:ext uri="{FF2B5EF4-FFF2-40B4-BE49-F238E27FC236}">
                <a16:creationId xmlns:a16="http://schemas.microsoft.com/office/drawing/2014/main" id="{7EB6E1EE-DB2F-4BA0-7FE8-889DD4A03C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502CF4-5836-558D-87A3-8D64DEAF230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6527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90D30-6935-1181-E206-4636969FB9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638E6D-39CB-8587-2B67-DD6615F34B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DFC76B-F73A-2592-E817-D0197F6C08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1DD78-B384-4D1B-B8EF-3F33F585930F}" type="datetimeFigureOut">
              <a:rPr lang="en-GB" smtClean="0"/>
              <a:t>14/11/2024</a:t>
            </a:fld>
            <a:endParaRPr lang="en-GB"/>
          </a:p>
        </p:txBody>
      </p:sp>
      <p:sp>
        <p:nvSpPr>
          <p:cNvPr id="5" name="Footer Placeholder 4">
            <a:extLst>
              <a:ext uri="{FF2B5EF4-FFF2-40B4-BE49-F238E27FC236}">
                <a16:creationId xmlns:a16="http://schemas.microsoft.com/office/drawing/2014/main" id="{35B7F386-08E3-3B98-D898-27EA4C6D20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0CE8494-F6D4-4A34-53E3-FEACCB872C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2798B-77C5-4A61-ACEC-D842B48B77F9}" type="slidenum">
              <a:rPr lang="en-GB" smtClean="0"/>
              <a:t>‹#›</a:t>
            </a:fld>
            <a:endParaRPr lang="en-GB"/>
          </a:p>
        </p:txBody>
      </p:sp>
    </p:spTree>
    <p:extLst>
      <p:ext uri="{BB962C8B-B14F-4D97-AF65-F5344CB8AC3E}">
        <p14:creationId xmlns:p14="http://schemas.microsoft.com/office/powerpoint/2010/main" val="2221514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0A07AA-E0A8-AFCD-F4DD-5B1F28FCDF1B}"/>
              </a:ext>
            </a:extLst>
          </p:cNvPr>
          <p:cNvSpPr txBox="1"/>
          <p:nvPr/>
        </p:nvSpPr>
        <p:spPr>
          <a:xfrm>
            <a:off x="179512" y="231334"/>
            <a:ext cx="6682740" cy="954107"/>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NEA Scrapbook</a:t>
            </a:r>
          </a:p>
          <a:p>
            <a:r>
              <a:rPr lang="en-GB" sz="2800" dirty="0">
                <a:latin typeface="Segoe UI Black" panose="020B0A02040204020203" pitchFamily="34" charset="0"/>
                <a:ea typeface="Segoe UI Black" panose="020B0A02040204020203" pitchFamily="34" charset="0"/>
              </a:rPr>
              <a:t>R095: Characters and comics</a:t>
            </a:r>
          </a:p>
        </p:txBody>
      </p:sp>
      <p:sp>
        <p:nvSpPr>
          <p:cNvPr id="5" name="TextBox 4">
            <a:extLst>
              <a:ext uri="{FF2B5EF4-FFF2-40B4-BE49-F238E27FC236}">
                <a16:creationId xmlns:a16="http://schemas.microsoft.com/office/drawing/2014/main" id="{A2DD7105-6932-0955-E76E-2A6941CF2324}"/>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103B64EB-0A2B-1BF0-BB8D-533D63758F86}"/>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6C293918-F28E-59F2-4AA5-4549662ADDA0}"/>
              </a:ext>
            </a:extLst>
          </p:cNvPr>
          <p:cNvGraphicFramePr>
            <a:graphicFrameLocks noGrp="1"/>
          </p:cNvGraphicFramePr>
          <p:nvPr>
            <p:extLst>
              <p:ext uri="{D42A27DB-BD31-4B8C-83A1-F6EECF244321}">
                <p14:modId xmlns:p14="http://schemas.microsoft.com/office/powerpoint/2010/main" val="1159566503"/>
              </p:ext>
            </p:extLst>
          </p:nvPr>
        </p:nvGraphicFramePr>
        <p:xfrm>
          <a:off x="401823" y="1694483"/>
          <a:ext cx="6682740" cy="268224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Objective</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algn="l" fontAlgn="base"/>
                      <a:r>
                        <a:rPr lang="en-GB" sz="1600" b="0" i="0" dirty="0">
                          <a:solidFill>
                            <a:srgbClr val="000000"/>
                          </a:solidFill>
                          <a:effectLst/>
                          <a:latin typeface="Segoe UI Variable Text" pitchFamily="2" charset="0"/>
                        </a:rPr>
                        <a:t>Produce an interpretation of the client brief</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algn="l" fontAlgn="base"/>
                      <a:r>
                        <a:rPr lang="en-GB" sz="1600" b="0" i="0" dirty="0">
                          <a:solidFill>
                            <a:srgbClr val="000000"/>
                          </a:solidFill>
                          <a:effectLst/>
                          <a:latin typeface="Segoe UI Variable Text" pitchFamily="2" charset="0"/>
                        </a:rPr>
                        <a:t>Produce relevant pre-production planning documents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849106"/>
                  </a:ext>
                </a:extLst>
              </a:tr>
              <a:tr h="241300">
                <a:tc>
                  <a:txBody>
                    <a:bodyPr/>
                    <a:lstStyle/>
                    <a:p>
                      <a:pPr algn="l" fontAlgn="base"/>
                      <a:r>
                        <a:rPr lang="en-GB" sz="1600" b="0" i="0" dirty="0">
                          <a:solidFill>
                            <a:srgbClr val="000000"/>
                          </a:solidFill>
                          <a:effectLst/>
                          <a:latin typeface="Segoe UI Variable Text" pitchFamily="2" charset="0"/>
                        </a:rPr>
                        <a:t>Identify assets</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1814587"/>
                  </a:ext>
                </a:extLst>
              </a:tr>
              <a:tr h="241300">
                <a:tc>
                  <a:txBody>
                    <a:bodyPr/>
                    <a:lstStyle/>
                    <a:p>
                      <a:pPr algn="l" fontAlgn="base"/>
                      <a:r>
                        <a:rPr lang="en-GB" sz="1600" b="0" i="0" dirty="0">
                          <a:solidFill>
                            <a:srgbClr val="000000"/>
                          </a:solidFill>
                          <a:effectLst/>
                          <a:latin typeface="Segoe UI Variable Text" pitchFamily="2" charset="0"/>
                        </a:rPr>
                        <a:t>Create the component parts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2103067"/>
                  </a:ext>
                </a:extLst>
              </a:tr>
              <a:tr h="241300">
                <a:tc>
                  <a:txBody>
                    <a:bodyPr/>
                    <a:lstStyle/>
                    <a:p>
                      <a:pPr algn="l" fontAlgn="base"/>
                      <a:r>
                        <a:rPr lang="en-GB" sz="1600" b="0" i="0" dirty="0">
                          <a:solidFill>
                            <a:srgbClr val="000000"/>
                          </a:solidFill>
                          <a:effectLst/>
                          <a:latin typeface="Segoe UI Variable Text" pitchFamily="2" charset="0"/>
                        </a:rPr>
                        <a:t>Create the final product (multipage comic)</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7527283"/>
                  </a:ext>
                </a:extLst>
              </a:tr>
              <a:tr h="241300">
                <a:tc>
                  <a:txBody>
                    <a:bodyPr/>
                    <a:lstStyle/>
                    <a:p>
                      <a:pPr algn="l" fontAlgn="base"/>
                      <a:r>
                        <a:rPr lang="en-GB" sz="1600" b="0" i="0" dirty="0">
                          <a:solidFill>
                            <a:srgbClr val="000000"/>
                          </a:solidFill>
                          <a:effectLst/>
                          <a:latin typeface="Segoe UI Variable Text" pitchFamily="2" charset="0"/>
                        </a:rPr>
                        <a:t>Review the final product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1416768"/>
                  </a:ext>
                </a:extLst>
              </a:tr>
              <a:tr h="241300">
                <a:tc>
                  <a:txBody>
                    <a:bodyPr/>
                    <a:lstStyle/>
                    <a:p>
                      <a:pPr algn="l" fontAlgn="base"/>
                      <a:r>
                        <a:rPr lang="en-GB" sz="1600" b="0" i="0" dirty="0">
                          <a:solidFill>
                            <a:srgbClr val="000000"/>
                          </a:solidFill>
                          <a:effectLst/>
                          <a:latin typeface="Segoe UI Variable Text" pitchFamily="2" charset="0"/>
                        </a:rPr>
                        <a:t>Identify improvements and developments</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1879935"/>
                  </a:ext>
                </a:extLst>
              </a:tr>
            </a:tbl>
          </a:graphicData>
        </a:graphic>
      </p:graphicFrame>
      <p:sp>
        <p:nvSpPr>
          <p:cNvPr id="8" name="Rectangle 7">
            <a:extLst>
              <a:ext uri="{FF2B5EF4-FFF2-40B4-BE49-F238E27FC236}">
                <a16:creationId xmlns:a16="http://schemas.microsoft.com/office/drawing/2014/main" id="{4B9FA41D-0F27-B058-27D0-30D5F161B6B3}"/>
              </a:ext>
            </a:extLst>
          </p:cNvPr>
          <p:cNvSpPr/>
          <p:nvPr/>
        </p:nvSpPr>
        <p:spPr>
          <a:xfrm>
            <a:off x="7524099" y="1671852"/>
            <a:ext cx="4309123" cy="3261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A5198899-A00F-3FAA-893C-396B94D7F342}"/>
              </a:ext>
            </a:extLst>
          </p:cNvPr>
          <p:cNvSpPr/>
          <p:nvPr/>
        </p:nvSpPr>
        <p:spPr>
          <a:xfrm>
            <a:off x="8602698" y="187768"/>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2E88B7C0-A936-6C19-20F2-AB615801D375}"/>
              </a:ext>
            </a:extLst>
          </p:cNvPr>
          <p:cNvSpPr/>
          <p:nvPr/>
        </p:nvSpPr>
        <p:spPr>
          <a:xfrm>
            <a:off x="8602697" y="757272"/>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310703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35443-3AF2-8C34-C286-A19E0C72E4FD}"/>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B3D0A9B-26B0-4801-3790-2E37A11C7CFD}"/>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9FDF2EC7-3473-CAB5-EBF4-C184B587E3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61659AE6-D3DF-9885-2DF9-C76E96EF213F}"/>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B5BCB5DD-96F7-5BF2-A6F5-985992618812}"/>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8B3378C-08BC-4579-C362-5033992ED1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7E93D20-10E0-F0B5-EE57-5F7D3686A186}"/>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4B3C0BDD-9A37-D748-FC77-0C773FE9734C}"/>
              </a:ext>
            </a:extLst>
          </p:cNvPr>
          <p:cNvSpPr txBox="1"/>
          <p:nvPr/>
        </p:nvSpPr>
        <p:spPr>
          <a:xfrm>
            <a:off x="92077" y="687708"/>
            <a:ext cx="11862180" cy="830997"/>
          </a:xfrm>
          <a:prstGeom prst="rect">
            <a:avLst/>
          </a:prstGeom>
          <a:noFill/>
        </p:spPr>
        <p:txBody>
          <a:bodyPr wrap="square">
            <a:spAutoFit/>
          </a:bodyPr>
          <a:lstStyle/>
          <a:p>
            <a:pPr algn="l" rtl="0" fontAlgn="base"/>
            <a:r>
              <a:rPr lang="en-GB" sz="1600" i="0" u="sng" dirty="0">
                <a:effectLst/>
                <a:latin typeface="Segoe UI Variable Text" pitchFamily="2" charset="0"/>
              </a:rPr>
              <a:t>Activity A</a:t>
            </a:r>
          </a:p>
          <a:p>
            <a:pPr algn="l" rtl="0" fontAlgn="base"/>
            <a:r>
              <a:rPr lang="en-GB" sz="1600" dirty="0">
                <a:latin typeface="Segoe UI Variable Text" pitchFamily="2" charset="0"/>
              </a:rPr>
              <a:t>In the table below, identify the success criteria for this project by identify at least five objectives. You can add more rows if you need to.</a:t>
            </a:r>
          </a:p>
        </p:txBody>
      </p:sp>
      <p:graphicFrame>
        <p:nvGraphicFramePr>
          <p:cNvPr id="2" name="Table 1">
            <a:extLst>
              <a:ext uri="{FF2B5EF4-FFF2-40B4-BE49-F238E27FC236}">
                <a16:creationId xmlns:a16="http://schemas.microsoft.com/office/drawing/2014/main" id="{1BE9F8D6-11AB-8CD7-515B-B9F7ECE9927A}"/>
              </a:ext>
            </a:extLst>
          </p:cNvPr>
          <p:cNvGraphicFramePr>
            <a:graphicFrameLocks noGrp="1"/>
          </p:cNvGraphicFramePr>
          <p:nvPr>
            <p:extLst>
              <p:ext uri="{D42A27DB-BD31-4B8C-83A1-F6EECF244321}">
                <p14:modId xmlns:p14="http://schemas.microsoft.com/office/powerpoint/2010/main" val="3963209583"/>
              </p:ext>
            </p:extLst>
          </p:nvPr>
        </p:nvGraphicFramePr>
        <p:xfrm>
          <a:off x="213832" y="1684390"/>
          <a:ext cx="8128000" cy="2225040"/>
        </p:xfrm>
        <a:graphic>
          <a:graphicData uri="http://schemas.openxmlformats.org/drawingml/2006/table">
            <a:tbl>
              <a:tblPr firstRow="1" bandRow="1">
                <a:tableStyleId>{5940675A-B579-460E-94D1-54222C63F5DA}</a:tableStyleId>
              </a:tblPr>
              <a:tblGrid>
                <a:gridCol w="955749">
                  <a:extLst>
                    <a:ext uri="{9D8B030D-6E8A-4147-A177-3AD203B41FA5}">
                      <a16:colId xmlns:a16="http://schemas.microsoft.com/office/drawing/2014/main" val="3656328032"/>
                    </a:ext>
                  </a:extLst>
                </a:gridCol>
                <a:gridCol w="7172251">
                  <a:extLst>
                    <a:ext uri="{9D8B030D-6E8A-4147-A177-3AD203B41FA5}">
                      <a16:colId xmlns:a16="http://schemas.microsoft.com/office/drawing/2014/main" val="1366045505"/>
                    </a:ext>
                  </a:extLst>
                </a:gridCol>
              </a:tblGrid>
              <a:tr h="370840">
                <a:tc>
                  <a:txBody>
                    <a:bodyPr/>
                    <a:lstStyle/>
                    <a:p>
                      <a:r>
                        <a:rPr lang="en-GB" sz="1600" b="1" dirty="0">
                          <a:latin typeface="Segoe UI Variable Text" pitchFamily="2" charset="0"/>
                        </a:rPr>
                        <a:t>No.</a:t>
                      </a:r>
                    </a:p>
                  </a:txBody>
                  <a:tcPr>
                    <a:solidFill>
                      <a:schemeClr val="bg1">
                        <a:lumMod val="95000"/>
                      </a:schemeClr>
                    </a:solidFill>
                  </a:tcPr>
                </a:tc>
                <a:tc>
                  <a:txBody>
                    <a:bodyPr/>
                    <a:lstStyle/>
                    <a:p>
                      <a:r>
                        <a:rPr lang="en-GB" sz="1600" b="1" dirty="0">
                          <a:latin typeface="Segoe UI Variable Text" pitchFamily="2" charset="0"/>
                        </a:rPr>
                        <a:t>Objective</a:t>
                      </a:r>
                    </a:p>
                  </a:txBody>
                  <a:tcPr>
                    <a:solidFill>
                      <a:schemeClr val="bg1">
                        <a:lumMod val="95000"/>
                      </a:schemeClr>
                    </a:solidFill>
                  </a:tcPr>
                </a:tc>
                <a:extLst>
                  <a:ext uri="{0D108BD9-81ED-4DB2-BD59-A6C34878D82A}">
                    <a16:rowId xmlns:a16="http://schemas.microsoft.com/office/drawing/2014/main" val="1506001943"/>
                  </a:ext>
                </a:extLst>
              </a:tr>
              <a:tr h="370840">
                <a:tc>
                  <a:txBody>
                    <a:bodyPr/>
                    <a:lstStyle/>
                    <a:p>
                      <a:r>
                        <a:rPr lang="en-GB" sz="1600" dirty="0">
                          <a:latin typeface="Segoe UI Variable Text" pitchFamily="2" charset="0"/>
                        </a:rPr>
                        <a:t>1</a:t>
                      </a:r>
                    </a:p>
                  </a:txBody>
                  <a:tcPr/>
                </a:tc>
                <a:tc>
                  <a:txBody>
                    <a:bodyPr/>
                    <a:lstStyle/>
                    <a:p>
                      <a:endParaRPr lang="en-GB" sz="1600">
                        <a:latin typeface="Segoe UI Variable Text" pitchFamily="2" charset="0"/>
                      </a:endParaRPr>
                    </a:p>
                  </a:txBody>
                  <a:tcPr/>
                </a:tc>
                <a:extLst>
                  <a:ext uri="{0D108BD9-81ED-4DB2-BD59-A6C34878D82A}">
                    <a16:rowId xmlns:a16="http://schemas.microsoft.com/office/drawing/2014/main" val="1016478516"/>
                  </a:ext>
                </a:extLst>
              </a:tr>
              <a:tr h="370840">
                <a:tc>
                  <a:txBody>
                    <a:bodyPr/>
                    <a:lstStyle/>
                    <a:p>
                      <a:r>
                        <a:rPr lang="en-GB" sz="1600" dirty="0">
                          <a:latin typeface="Segoe UI Variable Text" pitchFamily="2" charset="0"/>
                        </a:rPr>
                        <a:t>2</a:t>
                      </a:r>
                    </a:p>
                  </a:txBody>
                  <a:tcPr/>
                </a:tc>
                <a:tc>
                  <a:txBody>
                    <a:bodyPr/>
                    <a:lstStyle/>
                    <a:p>
                      <a:endParaRPr lang="en-GB" sz="1600">
                        <a:latin typeface="Segoe UI Variable Text" pitchFamily="2" charset="0"/>
                      </a:endParaRPr>
                    </a:p>
                  </a:txBody>
                  <a:tcPr/>
                </a:tc>
                <a:extLst>
                  <a:ext uri="{0D108BD9-81ED-4DB2-BD59-A6C34878D82A}">
                    <a16:rowId xmlns:a16="http://schemas.microsoft.com/office/drawing/2014/main" val="2884220195"/>
                  </a:ext>
                </a:extLst>
              </a:tr>
              <a:tr h="370840">
                <a:tc>
                  <a:txBody>
                    <a:bodyPr/>
                    <a:lstStyle/>
                    <a:p>
                      <a:r>
                        <a:rPr lang="en-GB" sz="1600" dirty="0">
                          <a:latin typeface="Segoe UI Variable Text" pitchFamily="2" charset="0"/>
                        </a:rPr>
                        <a:t>3</a:t>
                      </a:r>
                    </a:p>
                  </a:txBody>
                  <a:tcPr/>
                </a:tc>
                <a:tc>
                  <a:txBody>
                    <a:bodyPr/>
                    <a:lstStyle/>
                    <a:p>
                      <a:endParaRPr lang="en-GB" sz="1600" dirty="0">
                        <a:latin typeface="Segoe UI Variable Text" pitchFamily="2" charset="0"/>
                      </a:endParaRPr>
                    </a:p>
                  </a:txBody>
                  <a:tcPr/>
                </a:tc>
                <a:extLst>
                  <a:ext uri="{0D108BD9-81ED-4DB2-BD59-A6C34878D82A}">
                    <a16:rowId xmlns:a16="http://schemas.microsoft.com/office/drawing/2014/main" val="2258277755"/>
                  </a:ext>
                </a:extLst>
              </a:tr>
              <a:tr h="370840">
                <a:tc>
                  <a:txBody>
                    <a:bodyPr/>
                    <a:lstStyle/>
                    <a:p>
                      <a:r>
                        <a:rPr lang="en-GB" sz="1600" dirty="0">
                          <a:latin typeface="Segoe UI Variable Text" pitchFamily="2" charset="0"/>
                        </a:rPr>
                        <a:t>4</a:t>
                      </a:r>
                    </a:p>
                  </a:txBody>
                  <a:tcPr/>
                </a:tc>
                <a:tc>
                  <a:txBody>
                    <a:bodyPr/>
                    <a:lstStyle/>
                    <a:p>
                      <a:endParaRPr lang="en-GB" sz="1600" dirty="0">
                        <a:latin typeface="Segoe UI Variable Text" pitchFamily="2" charset="0"/>
                      </a:endParaRPr>
                    </a:p>
                  </a:txBody>
                  <a:tcPr/>
                </a:tc>
                <a:extLst>
                  <a:ext uri="{0D108BD9-81ED-4DB2-BD59-A6C34878D82A}">
                    <a16:rowId xmlns:a16="http://schemas.microsoft.com/office/drawing/2014/main" val="3981396808"/>
                  </a:ext>
                </a:extLst>
              </a:tr>
              <a:tr h="370840">
                <a:tc>
                  <a:txBody>
                    <a:bodyPr/>
                    <a:lstStyle/>
                    <a:p>
                      <a:r>
                        <a:rPr lang="en-GB" sz="1600" dirty="0">
                          <a:latin typeface="Segoe UI Variable Text" pitchFamily="2" charset="0"/>
                        </a:rPr>
                        <a:t>5</a:t>
                      </a:r>
                    </a:p>
                  </a:txBody>
                  <a:tcPr/>
                </a:tc>
                <a:tc>
                  <a:txBody>
                    <a:bodyPr/>
                    <a:lstStyle/>
                    <a:p>
                      <a:endParaRPr lang="en-GB" sz="1600" dirty="0">
                        <a:latin typeface="Segoe UI Variable Text" pitchFamily="2" charset="0"/>
                      </a:endParaRPr>
                    </a:p>
                  </a:txBody>
                  <a:tcPr/>
                </a:tc>
                <a:extLst>
                  <a:ext uri="{0D108BD9-81ED-4DB2-BD59-A6C34878D82A}">
                    <a16:rowId xmlns:a16="http://schemas.microsoft.com/office/drawing/2014/main" val="1869380044"/>
                  </a:ext>
                </a:extLst>
              </a:tr>
            </a:tbl>
          </a:graphicData>
        </a:graphic>
      </p:graphicFrame>
    </p:spTree>
    <p:extLst>
      <p:ext uri="{BB962C8B-B14F-4D97-AF65-F5344CB8AC3E}">
        <p14:creationId xmlns:p14="http://schemas.microsoft.com/office/powerpoint/2010/main" val="3541348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B7207-A915-9E68-25D7-B4357D29337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1E2BD373-C89C-111C-D1B0-430A403136A6}"/>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12F1798C-25AF-8C76-876B-7E2B5CA468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7AA351D7-995A-8E76-45B0-2A4A2EACFF61}"/>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542C4A80-C003-505C-53C4-691999D44E2F}"/>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029F4128-EE7F-BF9C-1375-DBED7FA6F0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D4E6907-DB85-BC2B-8C77-4D45053AF7FD}"/>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21" name="Rectangle: Rounded Corners 20">
            <a:extLst>
              <a:ext uri="{FF2B5EF4-FFF2-40B4-BE49-F238E27FC236}">
                <a16:creationId xmlns:a16="http://schemas.microsoft.com/office/drawing/2014/main" id="{98B2DAD7-F7E3-2955-9BD5-A64AF0E568F4}"/>
              </a:ext>
            </a:extLst>
          </p:cNvPr>
          <p:cNvSpPr/>
          <p:nvPr/>
        </p:nvSpPr>
        <p:spPr>
          <a:xfrm>
            <a:off x="6568730" y="1076227"/>
            <a:ext cx="1626782"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Character type</a:t>
            </a:r>
          </a:p>
        </p:txBody>
      </p:sp>
      <p:sp>
        <p:nvSpPr>
          <p:cNvPr id="22" name="Rectangle: Rounded Corners 21">
            <a:extLst>
              <a:ext uri="{FF2B5EF4-FFF2-40B4-BE49-F238E27FC236}">
                <a16:creationId xmlns:a16="http://schemas.microsoft.com/office/drawing/2014/main" id="{0292EE96-3CE5-8F97-A6EE-650810EF9968}"/>
              </a:ext>
            </a:extLst>
          </p:cNvPr>
          <p:cNvSpPr/>
          <p:nvPr/>
        </p:nvSpPr>
        <p:spPr>
          <a:xfrm>
            <a:off x="6556325" y="1752243"/>
            <a:ext cx="1236850"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Character features</a:t>
            </a:r>
          </a:p>
        </p:txBody>
      </p:sp>
      <p:sp>
        <p:nvSpPr>
          <p:cNvPr id="23" name="Rectangle: Rounded Corners 22">
            <a:extLst>
              <a:ext uri="{FF2B5EF4-FFF2-40B4-BE49-F238E27FC236}">
                <a16:creationId xmlns:a16="http://schemas.microsoft.com/office/drawing/2014/main" id="{21E21B29-7935-F49A-19F1-A1BC22F13886}"/>
              </a:ext>
            </a:extLst>
          </p:cNvPr>
          <p:cNvSpPr/>
          <p:nvPr/>
        </p:nvSpPr>
        <p:spPr>
          <a:xfrm>
            <a:off x="8528665" y="1069059"/>
            <a:ext cx="3367049"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Cartoon</a:t>
            </a:r>
          </a:p>
        </p:txBody>
      </p:sp>
      <p:sp>
        <p:nvSpPr>
          <p:cNvPr id="26" name="Rectangle: Rounded Corners 25">
            <a:extLst>
              <a:ext uri="{FF2B5EF4-FFF2-40B4-BE49-F238E27FC236}">
                <a16:creationId xmlns:a16="http://schemas.microsoft.com/office/drawing/2014/main" id="{9DCB090D-3160-47B4-FA56-E390F75F288D}"/>
              </a:ext>
            </a:extLst>
          </p:cNvPr>
          <p:cNvSpPr/>
          <p:nvPr/>
        </p:nvSpPr>
        <p:spPr>
          <a:xfrm>
            <a:off x="8096347" y="1752242"/>
            <a:ext cx="1105714"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Colours</a:t>
            </a:r>
          </a:p>
        </p:txBody>
      </p:sp>
      <p:sp>
        <p:nvSpPr>
          <p:cNvPr id="27" name="Rectangle: Rounded Corners 26">
            <a:extLst>
              <a:ext uri="{FF2B5EF4-FFF2-40B4-BE49-F238E27FC236}">
                <a16:creationId xmlns:a16="http://schemas.microsoft.com/office/drawing/2014/main" id="{C47F7F5D-D7EC-5BB8-42C7-2296406ED288}"/>
              </a:ext>
            </a:extLst>
          </p:cNvPr>
          <p:cNvSpPr/>
          <p:nvPr/>
        </p:nvSpPr>
        <p:spPr>
          <a:xfrm>
            <a:off x="9552935" y="1752242"/>
            <a:ext cx="2342780"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Maroon, Yellow, Orange, Brown</a:t>
            </a:r>
          </a:p>
        </p:txBody>
      </p:sp>
      <p:sp>
        <p:nvSpPr>
          <p:cNvPr id="28" name="Rectangle: Rounded Corners 27">
            <a:extLst>
              <a:ext uri="{FF2B5EF4-FFF2-40B4-BE49-F238E27FC236}">
                <a16:creationId xmlns:a16="http://schemas.microsoft.com/office/drawing/2014/main" id="{F853CF85-C386-3319-7AE7-0BF886F6FF45}"/>
              </a:ext>
            </a:extLst>
          </p:cNvPr>
          <p:cNvSpPr/>
          <p:nvPr/>
        </p:nvSpPr>
        <p:spPr>
          <a:xfrm>
            <a:off x="8096347" y="2443445"/>
            <a:ext cx="1105714"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Shape</a:t>
            </a:r>
          </a:p>
        </p:txBody>
      </p:sp>
      <p:sp>
        <p:nvSpPr>
          <p:cNvPr id="29" name="Rectangle: Rounded Corners 28">
            <a:extLst>
              <a:ext uri="{FF2B5EF4-FFF2-40B4-BE49-F238E27FC236}">
                <a16:creationId xmlns:a16="http://schemas.microsoft.com/office/drawing/2014/main" id="{6363A3A9-8E4E-FD97-632B-3E3FC10A201C}"/>
              </a:ext>
            </a:extLst>
          </p:cNvPr>
          <p:cNvSpPr/>
          <p:nvPr/>
        </p:nvSpPr>
        <p:spPr>
          <a:xfrm>
            <a:off x="8096347" y="3145995"/>
            <a:ext cx="1105714"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Proportion</a:t>
            </a:r>
          </a:p>
        </p:txBody>
      </p:sp>
      <p:sp>
        <p:nvSpPr>
          <p:cNvPr id="30" name="Rectangle: Rounded Corners 29">
            <a:extLst>
              <a:ext uri="{FF2B5EF4-FFF2-40B4-BE49-F238E27FC236}">
                <a16:creationId xmlns:a16="http://schemas.microsoft.com/office/drawing/2014/main" id="{53E3E5F5-F0E4-5ADE-B2D2-AC0088D6D9D8}"/>
              </a:ext>
            </a:extLst>
          </p:cNvPr>
          <p:cNvSpPr/>
          <p:nvPr/>
        </p:nvSpPr>
        <p:spPr>
          <a:xfrm>
            <a:off x="9552935" y="2443445"/>
            <a:ext cx="2342780"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Big body, Big eyes</a:t>
            </a:r>
          </a:p>
        </p:txBody>
      </p:sp>
      <p:sp>
        <p:nvSpPr>
          <p:cNvPr id="31" name="Rectangle: Rounded Corners 30">
            <a:extLst>
              <a:ext uri="{FF2B5EF4-FFF2-40B4-BE49-F238E27FC236}">
                <a16:creationId xmlns:a16="http://schemas.microsoft.com/office/drawing/2014/main" id="{B8964547-D071-C225-5A0E-53F1B730EA99}"/>
              </a:ext>
            </a:extLst>
          </p:cNvPr>
          <p:cNvSpPr/>
          <p:nvPr/>
        </p:nvSpPr>
        <p:spPr>
          <a:xfrm>
            <a:off x="9552935" y="3134648"/>
            <a:ext cx="2342780" cy="523220"/>
          </a:xfrm>
          <a:prstGeom prst="round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Eyes bigger than head, Hat smaller than head.</a:t>
            </a:r>
          </a:p>
        </p:txBody>
      </p:sp>
      <p:cxnSp>
        <p:nvCxnSpPr>
          <p:cNvPr id="36" name="Connector: Elbow 35">
            <a:extLst>
              <a:ext uri="{FF2B5EF4-FFF2-40B4-BE49-F238E27FC236}">
                <a16:creationId xmlns:a16="http://schemas.microsoft.com/office/drawing/2014/main" id="{30A6A374-2F3E-B4EA-BC3F-4310F8AF08F6}"/>
              </a:ext>
            </a:extLst>
          </p:cNvPr>
          <p:cNvCxnSpPr>
            <a:cxnSpLocks/>
            <a:stCxn id="20" idx="0"/>
            <a:endCxn id="21" idx="1"/>
          </p:cNvCxnSpPr>
          <p:nvPr/>
        </p:nvCxnSpPr>
        <p:spPr>
          <a:xfrm rot="5400000" flipH="1" flipV="1">
            <a:off x="5250698" y="2157442"/>
            <a:ext cx="2137636" cy="498427"/>
          </a:xfrm>
          <a:prstGeom prst="bentConnector2">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1D8440B-82DA-9BDA-EBE0-A1BCFEC25CA8}"/>
              </a:ext>
            </a:extLst>
          </p:cNvPr>
          <p:cNvCxnSpPr>
            <a:cxnSpLocks/>
            <a:stCxn id="21" idx="3"/>
            <a:endCxn id="23" idx="1"/>
          </p:cNvCxnSpPr>
          <p:nvPr/>
        </p:nvCxnSpPr>
        <p:spPr>
          <a:xfrm flipV="1">
            <a:off x="8195512" y="1330669"/>
            <a:ext cx="333153" cy="716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6A3B240-97E5-A352-CA94-FFB31524B23C}"/>
              </a:ext>
            </a:extLst>
          </p:cNvPr>
          <p:cNvCxnSpPr>
            <a:cxnSpLocks/>
            <a:stCxn id="26" idx="3"/>
            <a:endCxn id="27" idx="1"/>
          </p:cNvCxnSpPr>
          <p:nvPr/>
        </p:nvCxnSpPr>
        <p:spPr>
          <a:xfrm>
            <a:off x="9202061" y="2013852"/>
            <a:ext cx="35087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1FA07145-2E30-F9D0-A6D3-14D65F15BA0B}"/>
              </a:ext>
            </a:extLst>
          </p:cNvPr>
          <p:cNvCxnSpPr>
            <a:cxnSpLocks/>
            <a:stCxn id="28" idx="3"/>
            <a:endCxn id="30" idx="1"/>
          </p:cNvCxnSpPr>
          <p:nvPr/>
        </p:nvCxnSpPr>
        <p:spPr>
          <a:xfrm>
            <a:off x="9202061" y="2705055"/>
            <a:ext cx="350874"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C3DDB0B3-E1F0-5839-2FB8-847F849BBB0F}"/>
              </a:ext>
            </a:extLst>
          </p:cNvPr>
          <p:cNvCxnSpPr>
            <a:cxnSpLocks/>
            <a:stCxn id="29" idx="3"/>
            <a:endCxn id="31" idx="1"/>
          </p:cNvCxnSpPr>
          <p:nvPr/>
        </p:nvCxnSpPr>
        <p:spPr>
          <a:xfrm flipV="1">
            <a:off x="9202061" y="3396258"/>
            <a:ext cx="350874" cy="1134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376B7ED5-70C4-9697-363E-65353A1445BC}"/>
              </a:ext>
            </a:extLst>
          </p:cNvPr>
          <p:cNvCxnSpPr>
            <a:stCxn id="22" idx="3"/>
            <a:endCxn id="29" idx="1"/>
          </p:cNvCxnSpPr>
          <p:nvPr/>
        </p:nvCxnSpPr>
        <p:spPr>
          <a:xfrm>
            <a:off x="7793175" y="2013853"/>
            <a:ext cx="303172" cy="1393752"/>
          </a:xfrm>
          <a:prstGeom prst="bentConnector3">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A4ABBBA0-6A7C-CCC6-9F7D-91838BB234B5}"/>
              </a:ext>
            </a:extLst>
          </p:cNvPr>
          <p:cNvCxnSpPr>
            <a:stCxn id="22" idx="3"/>
            <a:endCxn id="28" idx="1"/>
          </p:cNvCxnSpPr>
          <p:nvPr/>
        </p:nvCxnSpPr>
        <p:spPr>
          <a:xfrm>
            <a:off x="7793175" y="2013853"/>
            <a:ext cx="303172" cy="691202"/>
          </a:xfrm>
          <a:prstGeom prst="bentConnector3">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3B4A952C-80B2-E66D-13F0-F00BF6F508C3}"/>
              </a:ext>
            </a:extLst>
          </p:cNvPr>
          <p:cNvCxnSpPr>
            <a:stCxn id="22" idx="3"/>
            <a:endCxn id="26" idx="1"/>
          </p:cNvCxnSpPr>
          <p:nvPr/>
        </p:nvCxnSpPr>
        <p:spPr>
          <a:xfrm flipV="1">
            <a:off x="7793175" y="2013852"/>
            <a:ext cx="303172" cy="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Rounded Corners 64">
            <a:extLst>
              <a:ext uri="{FF2B5EF4-FFF2-40B4-BE49-F238E27FC236}">
                <a16:creationId xmlns:a16="http://schemas.microsoft.com/office/drawing/2014/main" id="{7BDB5F1D-AA95-3E1F-393D-8DD87579CCCF}"/>
              </a:ext>
            </a:extLst>
          </p:cNvPr>
          <p:cNvSpPr/>
          <p:nvPr/>
        </p:nvSpPr>
        <p:spPr>
          <a:xfrm>
            <a:off x="3971077" y="1073352"/>
            <a:ext cx="1400750"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Facial characteristics</a:t>
            </a:r>
          </a:p>
        </p:txBody>
      </p:sp>
      <p:sp>
        <p:nvSpPr>
          <p:cNvPr id="66" name="Rectangle: Rounded Corners 65">
            <a:extLst>
              <a:ext uri="{FF2B5EF4-FFF2-40B4-BE49-F238E27FC236}">
                <a16:creationId xmlns:a16="http://schemas.microsoft.com/office/drawing/2014/main" id="{16290E2B-537D-44D9-C3AB-78E476D6EB69}"/>
              </a:ext>
            </a:extLst>
          </p:cNvPr>
          <p:cNvSpPr/>
          <p:nvPr/>
        </p:nvSpPr>
        <p:spPr>
          <a:xfrm>
            <a:off x="2110612" y="1076227"/>
            <a:ext cx="1626782"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Anthromorphism</a:t>
            </a:r>
          </a:p>
        </p:txBody>
      </p:sp>
      <p:sp>
        <p:nvSpPr>
          <p:cNvPr id="67" name="Rectangle: Rounded Corners 66">
            <a:extLst>
              <a:ext uri="{FF2B5EF4-FFF2-40B4-BE49-F238E27FC236}">
                <a16:creationId xmlns:a16="http://schemas.microsoft.com/office/drawing/2014/main" id="{9CB8DE0F-47E2-E8D8-642D-38989A139BF6}"/>
              </a:ext>
            </a:extLst>
          </p:cNvPr>
          <p:cNvSpPr/>
          <p:nvPr/>
        </p:nvSpPr>
        <p:spPr>
          <a:xfrm>
            <a:off x="105766" y="1073352"/>
            <a:ext cx="1771163"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Owl will have humanlike eyes.</a:t>
            </a:r>
          </a:p>
        </p:txBody>
      </p:sp>
      <p:cxnSp>
        <p:nvCxnSpPr>
          <p:cNvPr id="69" name="Connector: Elbow 68">
            <a:extLst>
              <a:ext uri="{FF2B5EF4-FFF2-40B4-BE49-F238E27FC236}">
                <a16:creationId xmlns:a16="http://schemas.microsoft.com/office/drawing/2014/main" id="{D70ABE63-2809-9497-E188-71C314C3E333}"/>
              </a:ext>
            </a:extLst>
          </p:cNvPr>
          <p:cNvCxnSpPr>
            <a:cxnSpLocks/>
            <a:endCxn id="65" idx="3"/>
          </p:cNvCxnSpPr>
          <p:nvPr/>
        </p:nvCxnSpPr>
        <p:spPr>
          <a:xfrm rot="16200000" flipV="1">
            <a:off x="4579244" y="2127546"/>
            <a:ext cx="2140511" cy="555343"/>
          </a:xfrm>
          <a:prstGeom prst="bentConnector2">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3" name="Rectangle: Rounded Corners 72">
            <a:extLst>
              <a:ext uri="{FF2B5EF4-FFF2-40B4-BE49-F238E27FC236}">
                <a16:creationId xmlns:a16="http://schemas.microsoft.com/office/drawing/2014/main" id="{5AADC1BD-DADA-D07E-703D-B0C7C0E3253E}"/>
              </a:ext>
            </a:extLst>
          </p:cNvPr>
          <p:cNvSpPr/>
          <p:nvPr/>
        </p:nvSpPr>
        <p:spPr>
          <a:xfrm>
            <a:off x="3976617" y="1769753"/>
            <a:ext cx="1400750"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Non-physical characteristics</a:t>
            </a:r>
          </a:p>
        </p:txBody>
      </p:sp>
      <p:sp>
        <p:nvSpPr>
          <p:cNvPr id="74" name="Rectangle: Rounded Corners 73">
            <a:extLst>
              <a:ext uri="{FF2B5EF4-FFF2-40B4-BE49-F238E27FC236}">
                <a16:creationId xmlns:a16="http://schemas.microsoft.com/office/drawing/2014/main" id="{C738A0A0-D0C7-6145-2784-E0710737E0C5}"/>
              </a:ext>
            </a:extLst>
          </p:cNvPr>
          <p:cNvSpPr/>
          <p:nvPr/>
        </p:nvSpPr>
        <p:spPr>
          <a:xfrm>
            <a:off x="2429892" y="1772628"/>
            <a:ext cx="1278021"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Personality</a:t>
            </a:r>
          </a:p>
        </p:txBody>
      </p:sp>
      <p:sp>
        <p:nvSpPr>
          <p:cNvPr id="75" name="Rectangle: Rounded Corners 74">
            <a:extLst>
              <a:ext uri="{FF2B5EF4-FFF2-40B4-BE49-F238E27FC236}">
                <a16:creationId xmlns:a16="http://schemas.microsoft.com/office/drawing/2014/main" id="{A38F0420-772D-5AAE-20CE-4069CABDA363}"/>
              </a:ext>
            </a:extLst>
          </p:cNvPr>
          <p:cNvSpPr/>
          <p:nvPr/>
        </p:nvSpPr>
        <p:spPr>
          <a:xfrm>
            <a:off x="2427732" y="2446320"/>
            <a:ext cx="1278021"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Character trope</a:t>
            </a:r>
          </a:p>
        </p:txBody>
      </p:sp>
      <p:sp>
        <p:nvSpPr>
          <p:cNvPr id="76" name="Rectangle: Rounded Corners 75">
            <a:extLst>
              <a:ext uri="{FF2B5EF4-FFF2-40B4-BE49-F238E27FC236}">
                <a16:creationId xmlns:a16="http://schemas.microsoft.com/office/drawing/2014/main" id="{339C6D50-62C1-E6A3-5C0F-7E09F1F197EE}"/>
              </a:ext>
            </a:extLst>
          </p:cNvPr>
          <p:cNvSpPr/>
          <p:nvPr/>
        </p:nvSpPr>
        <p:spPr>
          <a:xfrm>
            <a:off x="2427732" y="3112477"/>
            <a:ext cx="1278021"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Superpowers</a:t>
            </a:r>
          </a:p>
        </p:txBody>
      </p:sp>
      <p:sp>
        <p:nvSpPr>
          <p:cNvPr id="77" name="Rectangle: Rounded Corners 76">
            <a:extLst>
              <a:ext uri="{FF2B5EF4-FFF2-40B4-BE49-F238E27FC236}">
                <a16:creationId xmlns:a16="http://schemas.microsoft.com/office/drawing/2014/main" id="{20E94CC4-A770-BB8F-F6A3-AD33DD08B012}"/>
              </a:ext>
            </a:extLst>
          </p:cNvPr>
          <p:cNvSpPr/>
          <p:nvPr/>
        </p:nvSpPr>
        <p:spPr>
          <a:xfrm>
            <a:off x="105766" y="1769753"/>
            <a:ext cx="2089524"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Intelligent, nurturing and kind </a:t>
            </a:r>
          </a:p>
        </p:txBody>
      </p:sp>
      <p:sp>
        <p:nvSpPr>
          <p:cNvPr id="78" name="Rectangle: Rounded Corners 77">
            <a:extLst>
              <a:ext uri="{FF2B5EF4-FFF2-40B4-BE49-F238E27FC236}">
                <a16:creationId xmlns:a16="http://schemas.microsoft.com/office/drawing/2014/main" id="{F8AB4657-51CC-55B4-6963-E89E82236833}"/>
              </a:ext>
            </a:extLst>
          </p:cNvPr>
          <p:cNvSpPr/>
          <p:nvPr/>
        </p:nvSpPr>
        <p:spPr>
          <a:xfrm>
            <a:off x="84952" y="2436489"/>
            <a:ext cx="2110338"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Hero</a:t>
            </a:r>
          </a:p>
        </p:txBody>
      </p:sp>
      <p:sp>
        <p:nvSpPr>
          <p:cNvPr id="79" name="Rectangle: Rounded Corners 78">
            <a:extLst>
              <a:ext uri="{FF2B5EF4-FFF2-40B4-BE49-F238E27FC236}">
                <a16:creationId xmlns:a16="http://schemas.microsoft.com/office/drawing/2014/main" id="{28A2FD14-2646-CAB6-E5AC-D91D6AF45209}"/>
              </a:ext>
            </a:extLst>
          </p:cNvPr>
          <p:cNvSpPr/>
          <p:nvPr/>
        </p:nvSpPr>
        <p:spPr>
          <a:xfrm>
            <a:off x="95358" y="3103225"/>
            <a:ext cx="2099931" cy="523220"/>
          </a:xfrm>
          <a:prstGeom prst="roundRect">
            <a:avLst/>
          </a:prstGeom>
          <a:noFill/>
          <a:ln w="190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High IQ</a:t>
            </a:r>
          </a:p>
        </p:txBody>
      </p:sp>
      <p:cxnSp>
        <p:nvCxnSpPr>
          <p:cNvPr id="94" name="Straight Arrow Connector 93">
            <a:extLst>
              <a:ext uri="{FF2B5EF4-FFF2-40B4-BE49-F238E27FC236}">
                <a16:creationId xmlns:a16="http://schemas.microsoft.com/office/drawing/2014/main" id="{0983686A-7809-AB2A-00E9-4CEA19D08E9B}"/>
              </a:ext>
            </a:extLst>
          </p:cNvPr>
          <p:cNvCxnSpPr>
            <a:cxnSpLocks/>
            <a:stCxn id="65" idx="1"/>
            <a:endCxn id="66" idx="3"/>
          </p:cNvCxnSpPr>
          <p:nvPr/>
        </p:nvCxnSpPr>
        <p:spPr>
          <a:xfrm flipH="1">
            <a:off x="3737394" y="1334962"/>
            <a:ext cx="233683" cy="28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46CACB93-4384-04C1-0AD9-93FA3DB02D49}"/>
              </a:ext>
            </a:extLst>
          </p:cNvPr>
          <p:cNvCxnSpPr>
            <a:cxnSpLocks/>
            <a:stCxn id="73" idx="1"/>
            <a:endCxn id="74" idx="3"/>
          </p:cNvCxnSpPr>
          <p:nvPr/>
        </p:nvCxnSpPr>
        <p:spPr>
          <a:xfrm flipH="1">
            <a:off x="3707913" y="2031363"/>
            <a:ext cx="268704" cy="28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53B429D0-C594-D65F-E51C-8FBF3B36FE05}"/>
              </a:ext>
            </a:extLst>
          </p:cNvPr>
          <p:cNvCxnSpPr>
            <a:cxnSpLocks/>
            <a:stCxn id="66" idx="1"/>
            <a:endCxn id="67" idx="3"/>
          </p:cNvCxnSpPr>
          <p:nvPr/>
        </p:nvCxnSpPr>
        <p:spPr>
          <a:xfrm flipH="1" flipV="1">
            <a:off x="1876929" y="1334962"/>
            <a:ext cx="233683" cy="28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426FDDC7-6C5C-B027-09AA-028BE9F43B43}"/>
              </a:ext>
            </a:extLst>
          </p:cNvPr>
          <p:cNvCxnSpPr>
            <a:cxnSpLocks/>
            <a:stCxn id="74" idx="1"/>
            <a:endCxn id="77" idx="3"/>
          </p:cNvCxnSpPr>
          <p:nvPr/>
        </p:nvCxnSpPr>
        <p:spPr>
          <a:xfrm flipH="1" flipV="1">
            <a:off x="2195290" y="2031363"/>
            <a:ext cx="234602" cy="28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733D659C-69DC-88E0-F5CD-D431C5D85DAB}"/>
              </a:ext>
            </a:extLst>
          </p:cNvPr>
          <p:cNvCxnSpPr>
            <a:cxnSpLocks/>
            <a:stCxn id="75" idx="1"/>
            <a:endCxn id="78" idx="3"/>
          </p:cNvCxnSpPr>
          <p:nvPr/>
        </p:nvCxnSpPr>
        <p:spPr>
          <a:xfrm flipH="1" flipV="1">
            <a:off x="2195290" y="2698099"/>
            <a:ext cx="232442" cy="983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1BF51792-0A73-5989-05FA-B6594B41280C}"/>
              </a:ext>
            </a:extLst>
          </p:cNvPr>
          <p:cNvCxnSpPr>
            <a:cxnSpLocks/>
            <a:stCxn id="76" idx="1"/>
            <a:endCxn id="79" idx="3"/>
          </p:cNvCxnSpPr>
          <p:nvPr/>
        </p:nvCxnSpPr>
        <p:spPr>
          <a:xfrm flipH="1" flipV="1">
            <a:off x="2195289" y="3364835"/>
            <a:ext cx="232443" cy="925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EBA06CBE-F86F-A343-209B-B0A770E1EA10}"/>
              </a:ext>
            </a:extLst>
          </p:cNvPr>
          <p:cNvCxnSpPr>
            <a:stCxn id="73" idx="1"/>
            <a:endCxn id="76" idx="3"/>
          </p:cNvCxnSpPr>
          <p:nvPr/>
        </p:nvCxnSpPr>
        <p:spPr>
          <a:xfrm rot="10800000" flipV="1">
            <a:off x="3705753" y="2031363"/>
            <a:ext cx="270864" cy="1342724"/>
          </a:xfrm>
          <a:prstGeom prst="bentConnector3">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F1CC32AC-35DD-7778-1831-A241D7CED66E}"/>
              </a:ext>
            </a:extLst>
          </p:cNvPr>
          <p:cNvCxnSpPr>
            <a:stCxn id="73" idx="1"/>
            <a:endCxn id="75" idx="3"/>
          </p:cNvCxnSpPr>
          <p:nvPr/>
        </p:nvCxnSpPr>
        <p:spPr>
          <a:xfrm rot="10800000" flipV="1">
            <a:off x="3705753" y="2031362"/>
            <a:ext cx="270864" cy="676567"/>
          </a:xfrm>
          <a:prstGeom prst="bentConnector3">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52718CF8-B8B5-F6CA-F54D-A5A1DC33AECD}"/>
              </a:ext>
            </a:extLst>
          </p:cNvPr>
          <p:cNvCxnSpPr>
            <a:cxnSpLocks/>
            <a:endCxn id="22" idx="1"/>
          </p:cNvCxnSpPr>
          <p:nvPr/>
        </p:nvCxnSpPr>
        <p:spPr>
          <a:xfrm>
            <a:off x="6088875" y="2013852"/>
            <a:ext cx="467450" cy="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BBEF0BE3-876F-EFAF-0404-462B35270272}"/>
              </a:ext>
            </a:extLst>
          </p:cNvPr>
          <p:cNvCxnSpPr>
            <a:cxnSpLocks/>
            <a:endCxn id="73" idx="3"/>
          </p:cNvCxnSpPr>
          <p:nvPr/>
        </p:nvCxnSpPr>
        <p:spPr>
          <a:xfrm flipH="1">
            <a:off x="5377367" y="2029924"/>
            <a:ext cx="549804" cy="143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CF7E554B-AEE5-F248-1ADF-6168120867A2}"/>
              </a:ext>
            </a:extLst>
          </p:cNvPr>
          <p:cNvSpPr txBox="1"/>
          <p:nvPr/>
        </p:nvSpPr>
        <p:spPr>
          <a:xfrm>
            <a:off x="6568730" y="673430"/>
            <a:ext cx="5326984" cy="338554"/>
          </a:xfrm>
          <a:prstGeom prst="rect">
            <a:avLst/>
          </a:prstGeom>
          <a:noFill/>
        </p:spPr>
        <p:txBody>
          <a:bodyPr wrap="square" rtlCol="0">
            <a:spAutoFit/>
          </a:bodyPr>
          <a:lstStyle/>
          <a:p>
            <a:pPr algn="ctr"/>
            <a:r>
              <a:rPr lang="en-GB" sz="1600" b="1" dirty="0">
                <a:solidFill>
                  <a:srgbClr val="00B050"/>
                </a:solidFill>
                <a:latin typeface="Segoe UI Variable Text" pitchFamily="2" charset="0"/>
              </a:rPr>
              <a:t>Character design</a:t>
            </a:r>
          </a:p>
        </p:txBody>
      </p:sp>
      <p:sp>
        <p:nvSpPr>
          <p:cNvPr id="128" name="TextBox 127">
            <a:extLst>
              <a:ext uri="{FF2B5EF4-FFF2-40B4-BE49-F238E27FC236}">
                <a16:creationId xmlns:a16="http://schemas.microsoft.com/office/drawing/2014/main" id="{E20C73B0-808F-200C-8C28-8054592B4B16}"/>
              </a:ext>
            </a:extLst>
          </p:cNvPr>
          <p:cNvSpPr txBox="1"/>
          <p:nvPr/>
        </p:nvSpPr>
        <p:spPr>
          <a:xfrm>
            <a:off x="-7125" y="654017"/>
            <a:ext cx="5326984" cy="338554"/>
          </a:xfrm>
          <a:prstGeom prst="rect">
            <a:avLst/>
          </a:prstGeom>
          <a:noFill/>
        </p:spPr>
        <p:txBody>
          <a:bodyPr wrap="square" rtlCol="0">
            <a:spAutoFit/>
          </a:bodyPr>
          <a:lstStyle/>
          <a:p>
            <a:pPr algn="ctr"/>
            <a:r>
              <a:rPr lang="en-GB" sz="1600" b="1" dirty="0">
                <a:solidFill>
                  <a:srgbClr val="7030A0"/>
                </a:solidFill>
                <a:latin typeface="Segoe UI Variable Text" pitchFamily="2" charset="0"/>
              </a:rPr>
              <a:t>Physical and non-physical characteristics</a:t>
            </a:r>
          </a:p>
        </p:txBody>
      </p:sp>
      <p:sp>
        <p:nvSpPr>
          <p:cNvPr id="129" name="TextBox 128">
            <a:extLst>
              <a:ext uri="{FF2B5EF4-FFF2-40B4-BE49-F238E27FC236}">
                <a16:creationId xmlns:a16="http://schemas.microsoft.com/office/drawing/2014/main" id="{16C0F02F-DA4C-FEF6-408E-AB047A628228}"/>
              </a:ext>
            </a:extLst>
          </p:cNvPr>
          <p:cNvSpPr txBox="1"/>
          <p:nvPr/>
        </p:nvSpPr>
        <p:spPr>
          <a:xfrm>
            <a:off x="-7126" y="3774016"/>
            <a:ext cx="5326984" cy="338554"/>
          </a:xfrm>
          <a:prstGeom prst="rect">
            <a:avLst/>
          </a:prstGeom>
          <a:noFill/>
        </p:spPr>
        <p:txBody>
          <a:bodyPr wrap="square" rtlCol="0">
            <a:spAutoFit/>
          </a:bodyPr>
          <a:lstStyle/>
          <a:p>
            <a:pPr algn="ctr"/>
            <a:r>
              <a:rPr lang="en-GB" sz="1600" b="1" dirty="0">
                <a:solidFill>
                  <a:srgbClr val="FF0000"/>
                </a:solidFill>
                <a:latin typeface="Segoe UI Variable Text" pitchFamily="2" charset="0"/>
              </a:rPr>
              <a:t>Comic book conventions</a:t>
            </a:r>
          </a:p>
        </p:txBody>
      </p:sp>
      <p:sp>
        <p:nvSpPr>
          <p:cNvPr id="133" name="Rectangle: Rounded Corners 132">
            <a:extLst>
              <a:ext uri="{FF2B5EF4-FFF2-40B4-BE49-F238E27FC236}">
                <a16:creationId xmlns:a16="http://schemas.microsoft.com/office/drawing/2014/main" id="{1C9CAC22-0FAA-85BC-7796-C566678866DF}"/>
              </a:ext>
            </a:extLst>
          </p:cNvPr>
          <p:cNvSpPr/>
          <p:nvPr/>
        </p:nvSpPr>
        <p:spPr>
          <a:xfrm>
            <a:off x="3966211" y="4335291"/>
            <a:ext cx="981436"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Text styling</a:t>
            </a:r>
          </a:p>
        </p:txBody>
      </p:sp>
      <p:sp>
        <p:nvSpPr>
          <p:cNvPr id="134" name="Rectangle: Rounded Corners 133">
            <a:extLst>
              <a:ext uri="{FF2B5EF4-FFF2-40B4-BE49-F238E27FC236}">
                <a16:creationId xmlns:a16="http://schemas.microsoft.com/office/drawing/2014/main" id="{5049A952-3D29-5EFC-CD63-BFC8A755D993}"/>
              </a:ext>
            </a:extLst>
          </p:cNvPr>
          <p:cNvSpPr/>
          <p:nvPr/>
        </p:nvSpPr>
        <p:spPr>
          <a:xfrm>
            <a:off x="2197450" y="4338166"/>
            <a:ext cx="1500058"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Narration/</a:t>
            </a:r>
          </a:p>
          <a:p>
            <a:pPr algn="ctr"/>
            <a:r>
              <a:rPr lang="en-GB" sz="1400" dirty="0">
                <a:solidFill>
                  <a:schemeClr val="tx1"/>
                </a:solidFill>
                <a:latin typeface="Segoe UI Variable Text" pitchFamily="2" charset="0"/>
              </a:rPr>
              <a:t>Captions</a:t>
            </a:r>
          </a:p>
        </p:txBody>
      </p:sp>
      <p:sp>
        <p:nvSpPr>
          <p:cNvPr id="135" name="Rectangle: Rounded Corners 134">
            <a:extLst>
              <a:ext uri="{FF2B5EF4-FFF2-40B4-BE49-F238E27FC236}">
                <a16:creationId xmlns:a16="http://schemas.microsoft.com/office/drawing/2014/main" id="{A65DC569-D34F-CE34-521C-DF8C1DBE4980}"/>
              </a:ext>
            </a:extLst>
          </p:cNvPr>
          <p:cNvSpPr/>
          <p:nvPr/>
        </p:nvSpPr>
        <p:spPr>
          <a:xfrm>
            <a:off x="2195290" y="5011858"/>
            <a:ext cx="1500058"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Onomatopoeia </a:t>
            </a:r>
          </a:p>
        </p:txBody>
      </p:sp>
      <p:sp>
        <p:nvSpPr>
          <p:cNvPr id="136" name="Rectangle: Rounded Corners 135">
            <a:extLst>
              <a:ext uri="{FF2B5EF4-FFF2-40B4-BE49-F238E27FC236}">
                <a16:creationId xmlns:a16="http://schemas.microsoft.com/office/drawing/2014/main" id="{DCB08270-200C-37D5-B229-EF27733BBBD3}"/>
              </a:ext>
            </a:extLst>
          </p:cNvPr>
          <p:cNvSpPr/>
          <p:nvPr/>
        </p:nvSpPr>
        <p:spPr>
          <a:xfrm>
            <a:off x="2195290" y="5678015"/>
            <a:ext cx="1500058"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Communication</a:t>
            </a:r>
          </a:p>
        </p:txBody>
      </p:sp>
      <p:sp>
        <p:nvSpPr>
          <p:cNvPr id="137" name="Rectangle: Rounded Corners 136">
            <a:extLst>
              <a:ext uri="{FF2B5EF4-FFF2-40B4-BE49-F238E27FC236}">
                <a16:creationId xmlns:a16="http://schemas.microsoft.com/office/drawing/2014/main" id="{8119F60D-5DBC-3018-BE6A-5DF4BF19E178}"/>
              </a:ext>
            </a:extLst>
          </p:cNvPr>
          <p:cNvSpPr/>
          <p:nvPr/>
        </p:nvSpPr>
        <p:spPr>
          <a:xfrm>
            <a:off x="95360" y="4335291"/>
            <a:ext cx="1784606"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To describe the background/scenery</a:t>
            </a:r>
          </a:p>
        </p:txBody>
      </p:sp>
      <p:sp>
        <p:nvSpPr>
          <p:cNvPr id="138" name="Rectangle: Rounded Corners 137">
            <a:extLst>
              <a:ext uri="{FF2B5EF4-FFF2-40B4-BE49-F238E27FC236}">
                <a16:creationId xmlns:a16="http://schemas.microsoft.com/office/drawing/2014/main" id="{BA22A969-F03C-3172-0419-B48A7A5FD258}"/>
              </a:ext>
            </a:extLst>
          </p:cNvPr>
          <p:cNvSpPr/>
          <p:nvPr/>
        </p:nvSpPr>
        <p:spPr>
          <a:xfrm>
            <a:off x="84952" y="5002027"/>
            <a:ext cx="1802383"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Used for specific objects.</a:t>
            </a:r>
          </a:p>
        </p:txBody>
      </p:sp>
      <p:sp>
        <p:nvSpPr>
          <p:cNvPr id="139" name="Rectangle: Rounded Corners 138">
            <a:extLst>
              <a:ext uri="{FF2B5EF4-FFF2-40B4-BE49-F238E27FC236}">
                <a16:creationId xmlns:a16="http://schemas.microsoft.com/office/drawing/2014/main" id="{40932568-7FF5-BF29-6649-C1B6DA5B463E}"/>
              </a:ext>
            </a:extLst>
          </p:cNvPr>
          <p:cNvSpPr/>
          <p:nvPr/>
        </p:nvSpPr>
        <p:spPr>
          <a:xfrm>
            <a:off x="84952" y="5668763"/>
            <a:ext cx="1793495"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Circular speech bubbles</a:t>
            </a:r>
          </a:p>
        </p:txBody>
      </p:sp>
      <p:cxnSp>
        <p:nvCxnSpPr>
          <p:cNvPr id="140" name="Straight Arrow Connector 139">
            <a:extLst>
              <a:ext uri="{FF2B5EF4-FFF2-40B4-BE49-F238E27FC236}">
                <a16:creationId xmlns:a16="http://schemas.microsoft.com/office/drawing/2014/main" id="{27BB0C5F-680C-452F-2632-51AC3A2CC5EA}"/>
              </a:ext>
            </a:extLst>
          </p:cNvPr>
          <p:cNvCxnSpPr>
            <a:cxnSpLocks/>
            <a:stCxn id="133" idx="1"/>
            <a:endCxn id="134" idx="3"/>
          </p:cNvCxnSpPr>
          <p:nvPr/>
        </p:nvCxnSpPr>
        <p:spPr>
          <a:xfrm flipH="1">
            <a:off x="3697508" y="4596901"/>
            <a:ext cx="268703" cy="28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83D0A1F3-6547-5F8A-6124-E3F36B52D8A1}"/>
              </a:ext>
            </a:extLst>
          </p:cNvPr>
          <p:cNvCxnSpPr>
            <a:cxnSpLocks/>
            <a:stCxn id="134" idx="1"/>
            <a:endCxn id="137" idx="3"/>
          </p:cNvCxnSpPr>
          <p:nvPr/>
        </p:nvCxnSpPr>
        <p:spPr>
          <a:xfrm flipH="1" flipV="1">
            <a:off x="1879966" y="4596901"/>
            <a:ext cx="317484" cy="28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AF641FF7-093C-0CD5-2A2D-F0733B71DBAE}"/>
              </a:ext>
            </a:extLst>
          </p:cNvPr>
          <p:cNvCxnSpPr>
            <a:cxnSpLocks/>
            <a:stCxn id="135" idx="1"/>
            <a:endCxn id="138" idx="3"/>
          </p:cNvCxnSpPr>
          <p:nvPr/>
        </p:nvCxnSpPr>
        <p:spPr>
          <a:xfrm flipH="1" flipV="1">
            <a:off x="1887335" y="5263637"/>
            <a:ext cx="307955" cy="983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A21076E2-30E3-D65D-E7FF-BA72B16F95A4}"/>
              </a:ext>
            </a:extLst>
          </p:cNvPr>
          <p:cNvCxnSpPr>
            <a:cxnSpLocks/>
            <a:stCxn id="136" idx="1"/>
            <a:endCxn id="139" idx="3"/>
          </p:cNvCxnSpPr>
          <p:nvPr/>
        </p:nvCxnSpPr>
        <p:spPr>
          <a:xfrm flipH="1" flipV="1">
            <a:off x="1878447" y="5930373"/>
            <a:ext cx="316843" cy="92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Connector: Elbow 143">
            <a:extLst>
              <a:ext uri="{FF2B5EF4-FFF2-40B4-BE49-F238E27FC236}">
                <a16:creationId xmlns:a16="http://schemas.microsoft.com/office/drawing/2014/main" id="{A1C4E0E2-AE4B-13B9-D36D-61BE452165A4}"/>
              </a:ext>
            </a:extLst>
          </p:cNvPr>
          <p:cNvCxnSpPr>
            <a:cxnSpLocks/>
            <a:stCxn id="133" idx="1"/>
            <a:endCxn id="136" idx="3"/>
          </p:cNvCxnSpPr>
          <p:nvPr/>
        </p:nvCxnSpPr>
        <p:spPr>
          <a:xfrm rot="10800000" flipV="1">
            <a:off x="3695349" y="4596901"/>
            <a:ext cx="270863" cy="1342724"/>
          </a:xfrm>
          <a:prstGeom prst="bent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Connector: Elbow 144">
            <a:extLst>
              <a:ext uri="{FF2B5EF4-FFF2-40B4-BE49-F238E27FC236}">
                <a16:creationId xmlns:a16="http://schemas.microsoft.com/office/drawing/2014/main" id="{472F9EFE-C489-6124-F462-7EEFEF1087CA}"/>
              </a:ext>
            </a:extLst>
          </p:cNvPr>
          <p:cNvCxnSpPr>
            <a:cxnSpLocks/>
            <a:stCxn id="133" idx="1"/>
            <a:endCxn id="135" idx="3"/>
          </p:cNvCxnSpPr>
          <p:nvPr/>
        </p:nvCxnSpPr>
        <p:spPr>
          <a:xfrm rot="10800000" flipV="1">
            <a:off x="3695349" y="4596900"/>
            <a:ext cx="270863" cy="676567"/>
          </a:xfrm>
          <a:prstGeom prst="bent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6" name="Rectangle: Rounded Corners 145">
            <a:extLst>
              <a:ext uri="{FF2B5EF4-FFF2-40B4-BE49-F238E27FC236}">
                <a16:creationId xmlns:a16="http://schemas.microsoft.com/office/drawing/2014/main" id="{9F737C50-9B4B-6E80-4C6D-2BA2599F20F0}"/>
              </a:ext>
            </a:extLst>
          </p:cNvPr>
          <p:cNvSpPr/>
          <p:nvPr/>
        </p:nvSpPr>
        <p:spPr>
          <a:xfrm>
            <a:off x="4653251" y="5015632"/>
            <a:ext cx="140075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Colours</a:t>
            </a:r>
          </a:p>
        </p:txBody>
      </p:sp>
      <p:sp>
        <p:nvSpPr>
          <p:cNvPr id="147" name="Rectangle: Rounded Corners 146">
            <a:extLst>
              <a:ext uri="{FF2B5EF4-FFF2-40B4-BE49-F238E27FC236}">
                <a16:creationId xmlns:a16="http://schemas.microsoft.com/office/drawing/2014/main" id="{4321AB45-1280-9FE2-EC0B-041FFA86CCC3}"/>
              </a:ext>
            </a:extLst>
          </p:cNvPr>
          <p:cNvSpPr/>
          <p:nvPr/>
        </p:nvSpPr>
        <p:spPr>
          <a:xfrm>
            <a:off x="4653251" y="5710780"/>
            <a:ext cx="140075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Bright, Vibrant colours</a:t>
            </a:r>
          </a:p>
        </p:txBody>
      </p:sp>
      <p:sp>
        <p:nvSpPr>
          <p:cNvPr id="148" name="Rectangle: Rounded Corners 147">
            <a:extLst>
              <a:ext uri="{FF2B5EF4-FFF2-40B4-BE49-F238E27FC236}">
                <a16:creationId xmlns:a16="http://schemas.microsoft.com/office/drawing/2014/main" id="{190396A6-C840-31F3-DE5D-2184FA791811}"/>
              </a:ext>
            </a:extLst>
          </p:cNvPr>
          <p:cNvSpPr/>
          <p:nvPr/>
        </p:nvSpPr>
        <p:spPr>
          <a:xfrm>
            <a:off x="6311530" y="5009076"/>
            <a:ext cx="140075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Typography</a:t>
            </a:r>
          </a:p>
        </p:txBody>
      </p:sp>
      <p:sp>
        <p:nvSpPr>
          <p:cNvPr id="149" name="Rectangle: Rounded Corners 148">
            <a:extLst>
              <a:ext uri="{FF2B5EF4-FFF2-40B4-BE49-F238E27FC236}">
                <a16:creationId xmlns:a16="http://schemas.microsoft.com/office/drawing/2014/main" id="{FA967522-3EFC-8854-397B-E75BDC0D2AD6}"/>
              </a:ext>
            </a:extLst>
          </p:cNvPr>
          <p:cNvSpPr/>
          <p:nvPr/>
        </p:nvSpPr>
        <p:spPr>
          <a:xfrm>
            <a:off x="6311530" y="5704224"/>
            <a:ext cx="140075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Comic Neue Sans</a:t>
            </a:r>
          </a:p>
        </p:txBody>
      </p:sp>
      <p:cxnSp>
        <p:nvCxnSpPr>
          <p:cNvPr id="164" name="Connector: Elbow 163">
            <a:extLst>
              <a:ext uri="{FF2B5EF4-FFF2-40B4-BE49-F238E27FC236}">
                <a16:creationId xmlns:a16="http://schemas.microsoft.com/office/drawing/2014/main" id="{73BA01C2-79EF-CD25-9713-E26A3B89D3A4}"/>
              </a:ext>
            </a:extLst>
          </p:cNvPr>
          <p:cNvCxnSpPr>
            <a:cxnSpLocks/>
            <a:stCxn id="20" idx="2"/>
            <a:endCxn id="133" idx="3"/>
          </p:cNvCxnSpPr>
          <p:nvPr/>
        </p:nvCxnSpPr>
        <p:spPr>
          <a:xfrm rot="5400000">
            <a:off x="5288503" y="3815101"/>
            <a:ext cx="440944" cy="1122656"/>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Connector: Elbow 165">
            <a:extLst>
              <a:ext uri="{FF2B5EF4-FFF2-40B4-BE49-F238E27FC236}">
                <a16:creationId xmlns:a16="http://schemas.microsoft.com/office/drawing/2014/main" id="{2042C68C-A4D8-28C3-46A5-C10205FDDC10}"/>
              </a:ext>
            </a:extLst>
          </p:cNvPr>
          <p:cNvCxnSpPr>
            <a:endCxn id="146" idx="0"/>
          </p:cNvCxnSpPr>
          <p:nvPr/>
        </p:nvCxnSpPr>
        <p:spPr>
          <a:xfrm rot="10800000" flipV="1">
            <a:off x="5353627" y="4596900"/>
            <a:ext cx="700375" cy="418732"/>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Connector: Elbow 167">
            <a:extLst>
              <a:ext uri="{FF2B5EF4-FFF2-40B4-BE49-F238E27FC236}">
                <a16:creationId xmlns:a16="http://schemas.microsoft.com/office/drawing/2014/main" id="{D65FA321-A308-8C40-1A3F-1F11AE4CECB3}"/>
              </a:ext>
            </a:extLst>
          </p:cNvPr>
          <p:cNvCxnSpPr>
            <a:cxnSpLocks/>
          </p:cNvCxnSpPr>
          <p:nvPr/>
        </p:nvCxnSpPr>
        <p:spPr>
          <a:xfrm>
            <a:off x="6052456" y="4598630"/>
            <a:ext cx="971239" cy="389360"/>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3779AD0A-916C-7B9B-7A06-E71326824831}"/>
              </a:ext>
            </a:extLst>
          </p:cNvPr>
          <p:cNvSpPr/>
          <p:nvPr/>
        </p:nvSpPr>
        <p:spPr>
          <a:xfrm>
            <a:off x="7856107" y="4011126"/>
            <a:ext cx="1570732"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Environment/</a:t>
            </a:r>
          </a:p>
          <a:p>
            <a:pPr algn="ctr"/>
            <a:r>
              <a:rPr lang="en-GB" sz="1400" dirty="0">
                <a:solidFill>
                  <a:schemeClr val="tx1"/>
                </a:solidFill>
                <a:latin typeface="Segoe UI Variable Text" pitchFamily="2" charset="0"/>
              </a:rPr>
              <a:t>Background</a:t>
            </a:r>
          </a:p>
        </p:txBody>
      </p:sp>
      <p:sp>
        <p:nvSpPr>
          <p:cNvPr id="170" name="Rectangle: Rounded Corners 169">
            <a:extLst>
              <a:ext uri="{FF2B5EF4-FFF2-40B4-BE49-F238E27FC236}">
                <a16:creationId xmlns:a16="http://schemas.microsoft.com/office/drawing/2014/main" id="{A80856DF-9499-D721-5EF9-F2452709EEE1}"/>
              </a:ext>
            </a:extLst>
          </p:cNvPr>
          <p:cNvSpPr/>
          <p:nvPr/>
        </p:nvSpPr>
        <p:spPr>
          <a:xfrm>
            <a:off x="9677663" y="4011126"/>
            <a:ext cx="234278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Various backgrounds depending on the letter.</a:t>
            </a:r>
          </a:p>
        </p:txBody>
      </p:sp>
      <p:cxnSp>
        <p:nvCxnSpPr>
          <p:cNvPr id="171" name="Straight Arrow Connector 170">
            <a:extLst>
              <a:ext uri="{FF2B5EF4-FFF2-40B4-BE49-F238E27FC236}">
                <a16:creationId xmlns:a16="http://schemas.microsoft.com/office/drawing/2014/main" id="{3DCAD472-AD2F-852A-8FA8-E432FB2747E5}"/>
              </a:ext>
            </a:extLst>
          </p:cNvPr>
          <p:cNvCxnSpPr>
            <a:cxnSpLocks/>
            <a:stCxn id="169" idx="3"/>
            <a:endCxn id="170" idx="1"/>
          </p:cNvCxnSpPr>
          <p:nvPr/>
        </p:nvCxnSpPr>
        <p:spPr>
          <a:xfrm>
            <a:off x="9426839" y="4272736"/>
            <a:ext cx="25082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ctor: Elbow 173">
            <a:extLst>
              <a:ext uri="{FF2B5EF4-FFF2-40B4-BE49-F238E27FC236}">
                <a16:creationId xmlns:a16="http://schemas.microsoft.com/office/drawing/2014/main" id="{06E2F640-1B27-A23A-89D2-B7C702AE4BD8}"/>
              </a:ext>
            </a:extLst>
          </p:cNvPr>
          <p:cNvCxnSpPr>
            <a:cxnSpLocks/>
            <a:stCxn id="20" idx="2"/>
            <a:endCxn id="169" idx="1"/>
          </p:cNvCxnSpPr>
          <p:nvPr/>
        </p:nvCxnSpPr>
        <p:spPr>
          <a:xfrm rot="16200000" flipH="1">
            <a:off x="6904816" y="3321444"/>
            <a:ext cx="116779" cy="1785804"/>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5" name="Rectangle: Rounded Corners 174">
            <a:extLst>
              <a:ext uri="{FF2B5EF4-FFF2-40B4-BE49-F238E27FC236}">
                <a16:creationId xmlns:a16="http://schemas.microsoft.com/office/drawing/2014/main" id="{4F9AD0C6-2584-E923-47D7-C04ED0EB645D}"/>
              </a:ext>
            </a:extLst>
          </p:cNvPr>
          <p:cNvSpPr/>
          <p:nvPr/>
        </p:nvSpPr>
        <p:spPr>
          <a:xfrm>
            <a:off x="7856106" y="4714420"/>
            <a:ext cx="1570733"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Communication bubbles</a:t>
            </a:r>
          </a:p>
        </p:txBody>
      </p:sp>
      <p:sp>
        <p:nvSpPr>
          <p:cNvPr id="176" name="Rectangle: Rounded Corners 175">
            <a:extLst>
              <a:ext uri="{FF2B5EF4-FFF2-40B4-BE49-F238E27FC236}">
                <a16:creationId xmlns:a16="http://schemas.microsoft.com/office/drawing/2014/main" id="{5565E1AA-74C4-ABB9-675C-C10D88288B79}"/>
              </a:ext>
            </a:extLst>
          </p:cNvPr>
          <p:cNvSpPr/>
          <p:nvPr/>
        </p:nvSpPr>
        <p:spPr>
          <a:xfrm>
            <a:off x="9677663" y="4714420"/>
            <a:ext cx="234278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Place away from the main content of each panel.</a:t>
            </a:r>
          </a:p>
        </p:txBody>
      </p:sp>
      <p:cxnSp>
        <p:nvCxnSpPr>
          <p:cNvPr id="177" name="Straight Arrow Connector 176">
            <a:extLst>
              <a:ext uri="{FF2B5EF4-FFF2-40B4-BE49-F238E27FC236}">
                <a16:creationId xmlns:a16="http://schemas.microsoft.com/office/drawing/2014/main" id="{DD2FCBDE-340D-369B-D103-3DCC7A4D638E}"/>
              </a:ext>
            </a:extLst>
          </p:cNvPr>
          <p:cNvCxnSpPr>
            <a:cxnSpLocks/>
            <a:stCxn id="175" idx="3"/>
            <a:endCxn id="176" idx="1"/>
          </p:cNvCxnSpPr>
          <p:nvPr/>
        </p:nvCxnSpPr>
        <p:spPr>
          <a:xfrm>
            <a:off x="9426839" y="4976030"/>
            <a:ext cx="25082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2" name="Rectangle: Rounded Corners 181">
            <a:extLst>
              <a:ext uri="{FF2B5EF4-FFF2-40B4-BE49-F238E27FC236}">
                <a16:creationId xmlns:a16="http://schemas.microsoft.com/office/drawing/2014/main" id="{08748D66-0E22-87A1-0F0A-B9F8FBF27658}"/>
              </a:ext>
            </a:extLst>
          </p:cNvPr>
          <p:cNvSpPr/>
          <p:nvPr/>
        </p:nvSpPr>
        <p:spPr>
          <a:xfrm>
            <a:off x="7856106" y="5449170"/>
            <a:ext cx="1570733"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Focal points</a:t>
            </a:r>
          </a:p>
        </p:txBody>
      </p:sp>
      <p:sp>
        <p:nvSpPr>
          <p:cNvPr id="183" name="Rectangle: Rounded Corners 182">
            <a:extLst>
              <a:ext uri="{FF2B5EF4-FFF2-40B4-BE49-F238E27FC236}">
                <a16:creationId xmlns:a16="http://schemas.microsoft.com/office/drawing/2014/main" id="{229FFCC9-DA23-A356-72AC-B92EA45C012F}"/>
              </a:ext>
            </a:extLst>
          </p:cNvPr>
          <p:cNvSpPr/>
          <p:nvPr/>
        </p:nvSpPr>
        <p:spPr>
          <a:xfrm>
            <a:off x="9677663" y="5449170"/>
            <a:ext cx="2342780" cy="52322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Segoe UI Variable Text" pitchFamily="2" charset="0"/>
              </a:rPr>
              <a:t>Oli the Owl</a:t>
            </a:r>
          </a:p>
        </p:txBody>
      </p:sp>
      <p:cxnSp>
        <p:nvCxnSpPr>
          <p:cNvPr id="184" name="Straight Arrow Connector 183">
            <a:extLst>
              <a:ext uri="{FF2B5EF4-FFF2-40B4-BE49-F238E27FC236}">
                <a16:creationId xmlns:a16="http://schemas.microsoft.com/office/drawing/2014/main" id="{7FDFC28F-2E01-D13F-8FE7-8B83441321F9}"/>
              </a:ext>
            </a:extLst>
          </p:cNvPr>
          <p:cNvCxnSpPr>
            <a:cxnSpLocks/>
            <a:stCxn id="182" idx="3"/>
            <a:endCxn id="183" idx="1"/>
          </p:cNvCxnSpPr>
          <p:nvPr/>
        </p:nvCxnSpPr>
        <p:spPr>
          <a:xfrm>
            <a:off x="9426839" y="5710780"/>
            <a:ext cx="25082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A10F57A2-13BF-7409-9334-E1A263F75D29}"/>
              </a:ext>
            </a:extLst>
          </p:cNvPr>
          <p:cNvSpPr/>
          <p:nvPr/>
        </p:nvSpPr>
        <p:spPr>
          <a:xfrm>
            <a:off x="5108056" y="3475473"/>
            <a:ext cx="1924493" cy="680484"/>
          </a:xfrm>
          <a:prstGeom prst="round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Segoe UI Variable Text" pitchFamily="2" charset="0"/>
              </a:rPr>
              <a:t>Learning the alphabet comic</a:t>
            </a:r>
          </a:p>
        </p:txBody>
      </p:sp>
    </p:spTree>
    <p:extLst>
      <p:ext uri="{BB962C8B-B14F-4D97-AF65-F5344CB8AC3E}">
        <p14:creationId xmlns:p14="http://schemas.microsoft.com/office/powerpoint/2010/main" val="2292204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280FC8-5E50-CA3F-D686-62EB85B0EF99}"/>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2B0A9DB7-7B26-7B72-46B0-A6DBCD571518}"/>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CA7BFECE-1D33-C1AB-868C-B87DA3A7A2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6166BF02-8805-376F-8252-216F3D30C202}"/>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21350CD7-8BB3-5599-F503-BE3A0184D343}"/>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0764C70A-D18D-DDCB-7267-E964FDB3A9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14F001D-7E9A-4167-F094-C42E78A3B008}"/>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9D1D9D32-60F0-E8C0-0355-03F33327EB6D}"/>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00B05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00B050"/>
                </a:solidFill>
                <a:latin typeface="Segoe UI Variable Text" pitchFamily="2" charset="0"/>
              </a:rPr>
              <a:t>character design.</a:t>
            </a:r>
          </a:p>
        </p:txBody>
      </p:sp>
      <p:graphicFrame>
        <p:nvGraphicFramePr>
          <p:cNvPr id="6" name="Table 5">
            <a:extLst>
              <a:ext uri="{FF2B5EF4-FFF2-40B4-BE49-F238E27FC236}">
                <a16:creationId xmlns:a16="http://schemas.microsoft.com/office/drawing/2014/main" id="{1646A13E-F108-6D7E-AD0F-694DCCC2CEA4}"/>
              </a:ext>
            </a:extLst>
          </p:cNvPr>
          <p:cNvGraphicFramePr>
            <a:graphicFrameLocks noGrp="1"/>
          </p:cNvGraphicFramePr>
          <p:nvPr>
            <p:extLst>
              <p:ext uri="{D42A27DB-BD31-4B8C-83A1-F6EECF244321}">
                <p14:modId xmlns:p14="http://schemas.microsoft.com/office/powerpoint/2010/main" val="352915285"/>
              </p:ext>
            </p:extLst>
          </p:nvPr>
        </p:nvGraphicFramePr>
        <p:xfrm>
          <a:off x="192567" y="1404321"/>
          <a:ext cx="11434210" cy="2164080"/>
        </p:xfrm>
        <a:graphic>
          <a:graphicData uri="http://schemas.openxmlformats.org/drawingml/2006/table">
            <a:tbl>
              <a:tblPr firstRow="1" bandRow="1">
                <a:tableStyleId>{5940675A-B579-460E-94D1-54222C63F5DA}</a:tableStyleId>
              </a:tblPr>
              <a:tblGrid>
                <a:gridCol w="1179033">
                  <a:extLst>
                    <a:ext uri="{9D8B030D-6E8A-4147-A177-3AD203B41FA5}">
                      <a16:colId xmlns:a16="http://schemas.microsoft.com/office/drawing/2014/main" val="905113651"/>
                    </a:ext>
                  </a:extLst>
                </a:gridCol>
                <a:gridCol w="2551814">
                  <a:extLst>
                    <a:ext uri="{9D8B030D-6E8A-4147-A177-3AD203B41FA5}">
                      <a16:colId xmlns:a16="http://schemas.microsoft.com/office/drawing/2014/main" val="1747937619"/>
                    </a:ext>
                  </a:extLst>
                </a:gridCol>
                <a:gridCol w="1988288">
                  <a:extLst>
                    <a:ext uri="{9D8B030D-6E8A-4147-A177-3AD203B41FA5}">
                      <a16:colId xmlns:a16="http://schemas.microsoft.com/office/drawing/2014/main" val="482848224"/>
                    </a:ext>
                  </a:extLst>
                </a:gridCol>
                <a:gridCol w="2828261">
                  <a:extLst>
                    <a:ext uri="{9D8B030D-6E8A-4147-A177-3AD203B41FA5}">
                      <a16:colId xmlns:a16="http://schemas.microsoft.com/office/drawing/2014/main" val="2515415056"/>
                    </a:ext>
                  </a:extLst>
                </a:gridCol>
                <a:gridCol w="2886814">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Character type</a:t>
                      </a:r>
                    </a:p>
                  </a:txBody>
                  <a:tcPr>
                    <a:solidFill>
                      <a:srgbClr val="00B050"/>
                    </a:solidFill>
                  </a:tcPr>
                </a:tc>
                <a:tc>
                  <a:txBody>
                    <a:bodyPr/>
                    <a:lstStyle/>
                    <a:p>
                      <a:r>
                        <a:rPr lang="en-GB" sz="1600" b="1" dirty="0">
                          <a:solidFill>
                            <a:schemeClr val="bg1"/>
                          </a:solidFill>
                          <a:latin typeface="Segoe UI Variable Text" pitchFamily="2" charset="0"/>
                        </a:rPr>
                        <a:t>How will this be used?</a:t>
                      </a:r>
                    </a:p>
                  </a:txBody>
                  <a:tcPr>
                    <a:solidFill>
                      <a:srgbClr val="00B050"/>
                    </a:solidFill>
                  </a:tcPr>
                </a:tc>
                <a:tc>
                  <a:txBody>
                    <a:bodyPr/>
                    <a:lstStyle/>
                    <a:p>
                      <a:r>
                        <a:rPr lang="en-GB" sz="1600" b="1" dirty="0">
                          <a:solidFill>
                            <a:schemeClr val="bg1"/>
                          </a:solidFill>
                          <a:latin typeface="Segoe UI Variable Text" pitchFamily="2" charset="0"/>
                        </a:rPr>
                        <a:t>Why will this be used?</a:t>
                      </a:r>
                    </a:p>
                  </a:txBody>
                  <a:tcPr>
                    <a:solidFill>
                      <a:srgbClr val="00B05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00B050"/>
                    </a:solidFill>
                  </a:tcPr>
                </a:tc>
                <a:tc>
                  <a:txBody>
                    <a:bodyPr/>
                    <a:lstStyle/>
                    <a:p>
                      <a:r>
                        <a:rPr lang="en-GB" sz="1600" b="1" dirty="0">
                          <a:solidFill>
                            <a:schemeClr val="bg1"/>
                          </a:solidFill>
                          <a:latin typeface="Segoe UI Variable Text" pitchFamily="2" charset="0"/>
                        </a:rPr>
                        <a:t>Why does this appeal to the audience?</a:t>
                      </a:r>
                    </a:p>
                  </a:txBody>
                  <a:tcPr>
                    <a:solidFill>
                      <a:srgbClr val="00B05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Cartoon</a:t>
                      </a:r>
                    </a:p>
                  </a:txBody>
                  <a:tcPr/>
                </a:tc>
                <a:tc>
                  <a:txBody>
                    <a:bodyPr/>
                    <a:lstStyle/>
                    <a:p>
                      <a:r>
                        <a:rPr lang="en-GB" sz="1400" dirty="0">
                          <a:latin typeface="Segoe UI Variable Text" pitchFamily="2" charset="0"/>
                        </a:rPr>
                        <a:t>I will design a character called ‘Oli the Owl’ as the main character. I will use bold lines, distinctive shapes and bright colours typically used with cartoon characters.</a:t>
                      </a:r>
                    </a:p>
                  </a:txBody>
                  <a:tcPr/>
                </a:tc>
                <a:tc>
                  <a:txBody>
                    <a:bodyPr/>
                    <a:lstStyle/>
                    <a:p>
                      <a:r>
                        <a:rPr lang="en-GB" sz="1400" dirty="0">
                          <a:latin typeface="Segoe UI Variable Text" pitchFamily="2" charset="0"/>
                        </a:rPr>
                        <a:t>The shapes such as the eyes will be exaggerated to emphasise how engaged the character is in learning new things.</a:t>
                      </a:r>
                    </a:p>
                  </a:txBody>
                  <a:tcPr/>
                </a:tc>
                <a:tc>
                  <a:txBody>
                    <a:bodyPr/>
                    <a:lstStyle/>
                    <a:p>
                      <a:r>
                        <a:rPr lang="en-GB" sz="1400" dirty="0">
                          <a:latin typeface="Segoe UI Variable Text" pitchFamily="2" charset="0"/>
                        </a:rPr>
                        <a:t>This is suitable for the client brief because it meets the criteria of being a human or animal. Oli will also wear a graduation hat which makes him look educational and that fits in with Simply Teach and the service they provide.</a:t>
                      </a:r>
                    </a:p>
                  </a:txBody>
                  <a:tcPr/>
                </a:tc>
                <a:tc>
                  <a:txBody>
                    <a:bodyPr/>
                    <a:lstStyle/>
                    <a:p>
                      <a:r>
                        <a:rPr lang="en-GB" sz="1400" dirty="0">
                          <a:latin typeface="Segoe UI Variable Text" pitchFamily="2" charset="0"/>
                        </a:rPr>
                        <a:t>The exaggerated look of the eyes are commonly used for cartoon characters in children’s stories and fits well with this comic for nursey children. </a:t>
                      </a:r>
                    </a:p>
                  </a:txBody>
                  <a:tcPr/>
                </a:tc>
                <a:extLst>
                  <a:ext uri="{0D108BD9-81ED-4DB2-BD59-A6C34878D82A}">
                    <a16:rowId xmlns:a16="http://schemas.microsoft.com/office/drawing/2014/main" val="3506537936"/>
                  </a:ext>
                </a:extLst>
              </a:tr>
            </a:tbl>
          </a:graphicData>
        </a:graphic>
      </p:graphicFrame>
    </p:spTree>
    <p:extLst>
      <p:ext uri="{BB962C8B-B14F-4D97-AF65-F5344CB8AC3E}">
        <p14:creationId xmlns:p14="http://schemas.microsoft.com/office/powerpoint/2010/main" val="928620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9DE26-C9F0-425A-7EDF-CD61847C3D0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EEC35AF-8ECB-5DCA-8D5E-BFF8F081D70C}"/>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2F3FC297-96C3-F34B-DB7C-C7AE3F092C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B8A36465-0259-9893-1F94-905FC4228E66}"/>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ED5DA788-5DC4-5853-DCA5-BD258F8C12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D6442986-16CE-7BE7-2253-ED26CF6445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1344E7C-0124-4949-4C4A-353F792CD1BE}"/>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AC8C3F1D-AF7F-1AF2-4EA7-AF6E00269391}"/>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00B05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00B050"/>
                </a:solidFill>
                <a:latin typeface="Segoe UI Variable Text" pitchFamily="2" charset="0"/>
              </a:rPr>
              <a:t>character design.</a:t>
            </a:r>
          </a:p>
        </p:txBody>
      </p:sp>
      <p:graphicFrame>
        <p:nvGraphicFramePr>
          <p:cNvPr id="7" name="Table 6">
            <a:extLst>
              <a:ext uri="{FF2B5EF4-FFF2-40B4-BE49-F238E27FC236}">
                <a16:creationId xmlns:a16="http://schemas.microsoft.com/office/drawing/2014/main" id="{D0A9DC37-053C-A7DF-6318-63CF2F4F289C}"/>
              </a:ext>
            </a:extLst>
          </p:cNvPr>
          <p:cNvGraphicFramePr>
            <a:graphicFrameLocks noGrp="1"/>
          </p:cNvGraphicFramePr>
          <p:nvPr>
            <p:extLst>
              <p:ext uri="{D42A27DB-BD31-4B8C-83A1-F6EECF244321}">
                <p14:modId xmlns:p14="http://schemas.microsoft.com/office/powerpoint/2010/main" val="3265999474"/>
              </p:ext>
            </p:extLst>
          </p:nvPr>
        </p:nvGraphicFramePr>
        <p:xfrm>
          <a:off x="192565" y="1272483"/>
          <a:ext cx="11434210" cy="4907280"/>
        </p:xfrm>
        <a:graphic>
          <a:graphicData uri="http://schemas.openxmlformats.org/drawingml/2006/table">
            <a:tbl>
              <a:tblPr firstRow="1" bandRow="1">
                <a:tableStyleId>{5940675A-B579-460E-94D1-54222C63F5DA}</a:tableStyleId>
              </a:tblPr>
              <a:tblGrid>
                <a:gridCol w="1295993">
                  <a:extLst>
                    <a:ext uri="{9D8B030D-6E8A-4147-A177-3AD203B41FA5}">
                      <a16:colId xmlns:a16="http://schemas.microsoft.com/office/drawing/2014/main" val="905113651"/>
                    </a:ext>
                  </a:extLst>
                </a:gridCol>
                <a:gridCol w="2062716">
                  <a:extLst>
                    <a:ext uri="{9D8B030D-6E8A-4147-A177-3AD203B41FA5}">
                      <a16:colId xmlns:a16="http://schemas.microsoft.com/office/drawing/2014/main" val="1747937619"/>
                    </a:ext>
                  </a:extLst>
                </a:gridCol>
                <a:gridCol w="2222205">
                  <a:extLst>
                    <a:ext uri="{9D8B030D-6E8A-4147-A177-3AD203B41FA5}">
                      <a16:colId xmlns:a16="http://schemas.microsoft.com/office/drawing/2014/main" val="482848224"/>
                    </a:ext>
                  </a:extLst>
                </a:gridCol>
                <a:gridCol w="2817628">
                  <a:extLst>
                    <a:ext uri="{9D8B030D-6E8A-4147-A177-3AD203B41FA5}">
                      <a16:colId xmlns:a16="http://schemas.microsoft.com/office/drawing/2014/main" val="2515415056"/>
                    </a:ext>
                  </a:extLst>
                </a:gridCol>
                <a:gridCol w="3035668">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Character features</a:t>
                      </a:r>
                    </a:p>
                  </a:txBody>
                  <a:tcPr>
                    <a:solidFill>
                      <a:srgbClr val="00B050"/>
                    </a:solidFill>
                  </a:tcPr>
                </a:tc>
                <a:tc>
                  <a:txBody>
                    <a:bodyPr/>
                    <a:lstStyle/>
                    <a:p>
                      <a:r>
                        <a:rPr lang="en-GB" sz="1600" b="1" dirty="0">
                          <a:solidFill>
                            <a:schemeClr val="bg1"/>
                          </a:solidFill>
                          <a:latin typeface="Segoe UI Variable Text" pitchFamily="2" charset="0"/>
                        </a:rPr>
                        <a:t>How will this be used?</a:t>
                      </a:r>
                    </a:p>
                  </a:txBody>
                  <a:tcPr>
                    <a:solidFill>
                      <a:srgbClr val="00B050"/>
                    </a:solidFill>
                  </a:tcPr>
                </a:tc>
                <a:tc>
                  <a:txBody>
                    <a:bodyPr/>
                    <a:lstStyle/>
                    <a:p>
                      <a:r>
                        <a:rPr lang="en-GB" sz="1600" b="1" dirty="0">
                          <a:solidFill>
                            <a:schemeClr val="bg1"/>
                          </a:solidFill>
                          <a:latin typeface="Segoe UI Variable Text" pitchFamily="2" charset="0"/>
                        </a:rPr>
                        <a:t>Why will this be used?</a:t>
                      </a:r>
                    </a:p>
                  </a:txBody>
                  <a:tcPr>
                    <a:solidFill>
                      <a:srgbClr val="00B05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00B050"/>
                    </a:solidFill>
                  </a:tcPr>
                </a:tc>
                <a:tc>
                  <a:txBody>
                    <a:bodyPr/>
                    <a:lstStyle/>
                    <a:p>
                      <a:r>
                        <a:rPr lang="en-GB" sz="1600" b="1" dirty="0">
                          <a:solidFill>
                            <a:schemeClr val="bg1"/>
                          </a:solidFill>
                          <a:latin typeface="Segoe UI Variable Text" pitchFamily="2" charset="0"/>
                        </a:rPr>
                        <a:t>Why does this appeal to the audience?</a:t>
                      </a:r>
                    </a:p>
                  </a:txBody>
                  <a:tcPr>
                    <a:solidFill>
                      <a:srgbClr val="00B05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Colour</a:t>
                      </a:r>
                    </a:p>
                  </a:txBody>
                  <a:tcPr/>
                </a:tc>
                <a:tc>
                  <a:txBody>
                    <a:bodyPr/>
                    <a:lstStyle/>
                    <a:p>
                      <a:r>
                        <a:rPr lang="en-GB" sz="1400" dirty="0">
                          <a:latin typeface="Segoe UI Variable Text" pitchFamily="2" charset="0"/>
                        </a:rPr>
                        <a:t>Maroon for the wings, orange feet, yellow chest and brown fur.</a:t>
                      </a:r>
                    </a:p>
                  </a:txBody>
                  <a:tcPr/>
                </a:tc>
                <a:tc>
                  <a:txBody>
                    <a:bodyPr/>
                    <a:lstStyle/>
                    <a:p>
                      <a:r>
                        <a:rPr lang="en-GB" sz="1400" dirty="0">
                          <a:latin typeface="Segoe UI Variable Text" pitchFamily="2" charset="0"/>
                        </a:rPr>
                        <a:t>I will use these colours because they are colours associated with an owl. </a:t>
                      </a:r>
                    </a:p>
                  </a:txBody>
                  <a:tcPr/>
                </a:tc>
                <a:tc>
                  <a:txBody>
                    <a:bodyPr/>
                    <a:lstStyle/>
                    <a:p>
                      <a:r>
                        <a:rPr lang="en-GB" sz="1400" dirty="0">
                          <a:latin typeface="Segoe UI Variable Text" pitchFamily="2" charset="0"/>
                        </a:rPr>
                        <a:t>Maroon can represent control and seriousness and Simply Teach would like to make this comic a formal educational experience but in a fun way.</a:t>
                      </a:r>
                    </a:p>
                  </a:txBody>
                  <a:tcPr/>
                </a:tc>
                <a:tc>
                  <a:txBody>
                    <a:bodyPr/>
                    <a:lstStyle/>
                    <a:p>
                      <a:r>
                        <a:rPr lang="en-GB" sz="1400" dirty="0">
                          <a:latin typeface="Segoe UI Variable Text" pitchFamily="2" charset="0"/>
                        </a:rPr>
                        <a:t>These colours appeal to the audience because Yellow often evokes feelings of creativity and playfulness, making it popular with children. Orange is lively and associated with youth and fun, often used to appeal to a younger audience.</a:t>
                      </a:r>
                    </a:p>
                  </a:txBody>
                  <a:tcPr/>
                </a:tc>
                <a:extLst>
                  <a:ext uri="{0D108BD9-81ED-4DB2-BD59-A6C34878D82A}">
                    <a16:rowId xmlns:a16="http://schemas.microsoft.com/office/drawing/2014/main" val="3506537936"/>
                  </a:ext>
                </a:extLst>
              </a:tr>
              <a:tr h="370840">
                <a:tc>
                  <a:txBody>
                    <a:bodyPr/>
                    <a:lstStyle/>
                    <a:p>
                      <a:r>
                        <a:rPr lang="en-GB" sz="1400" dirty="0">
                          <a:latin typeface="Segoe UI Variable Text" pitchFamily="2" charset="0"/>
                        </a:rPr>
                        <a:t>Shape</a:t>
                      </a:r>
                    </a:p>
                  </a:txBody>
                  <a:tcPr/>
                </a:tc>
                <a:tc>
                  <a:txBody>
                    <a:bodyPr/>
                    <a:lstStyle/>
                    <a:p>
                      <a:r>
                        <a:rPr lang="en-GB" sz="1400" dirty="0">
                          <a:latin typeface="Segoe UI Variable Text" pitchFamily="2" charset="0"/>
                        </a:rPr>
                        <a:t>Oli the Owl will have more of a round figure for the body. </a:t>
                      </a:r>
                    </a:p>
                  </a:txBody>
                  <a:tcPr/>
                </a:tc>
                <a:tc>
                  <a:txBody>
                    <a:bodyPr/>
                    <a:lstStyle/>
                    <a:p>
                      <a:r>
                        <a:rPr lang="en-GB" sz="1400" dirty="0">
                          <a:latin typeface="Segoe UI Variable Text" pitchFamily="2" charset="0"/>
                        </a:rPr>
                        <a:t>This will be used because more rounded shapes can imply friendliness. </a:t>
                      </a:r>
                    </a:p>
                  </a:txBody>
                  <a:tcPr/>
                </a:tc>
                <a:tc>
                  <a:txBody>
                    <a:bodyPr/>
                    <a:lstStyle/>
                    <a:p>
                      <a:r>
                        <a:rPr lang="en-GB" sz="1400" dirty="0">
                          <a:latin typeface="Segoe UI Variable Text" pitchFamily="2" charset="0"/>
                        </a:rPr>
                        <a:t>This is suitable for Simply Teach because they will strive in making sure all learning activities are fun, and the character shape can help to convey this message.</a:t>
                      </a:r>
                    </a:p>
                  </a:txBody>
                  <a:tcPr/>
                </a:tc>
                <a:tc>
                  <a:txBody>
                    <a:bodyPr/>
                    <a:lstStyle/>
                    <a:p>
                      <a:r>
                        <a:rPr lang="en-GB" sz="1400" dirty="0">
                          <a:latin typeface="Segoe UI Variable Text" pitchFamily="2" charset="0"/>
                        </a:rPr>
                        <a:t>The shape of the character will appeal to a young audience because they will see Oli as fun and non-threatening, especially as young children are vulnerable to getting upset easily. </a:t>
                      </a:r>
                    </a:p>
                  </a:txBody>
                  <a:tcPr/>
                </a:tc>
                <a:extLst>
                  <a:ext uri="{0D108BD9-81ED-4DB2-BD59-A6C34878D82A}">
                    <a16:rowId xmlns:a16="http://schemas.microsoft.com/office/drawing/2014/main" val="2417639010"/>
                  </a:ext>
                </a:extLst>
              </a:tr>
              <a:tr h="370840">
                <a:tc>
                  <a:txBody>
                    <a:bodyPr/>
                    <a:lstStyle/>
                    <a:p>
                      <a:r>
                        <a:rPr lang="en-GB" sz="1400" dirty="0">
                          <a:latin typeface="Segoe UI Variable Text" pitchFamily="2" charset="0"/>
                        </a:rPr>
                        <a:t>Proportion</a:t>
                      </a:r>
                    </a:p>
                  </a:txBody>
                  <a:tcPr/>
                </a:tc>
                <a:tc>
                  <a:txBody>
                    <a:bodyPr/>
                    <a:lstStyle/>
                    <a:p>
                      <a:r>
                        <a:rPr lang="en-GB" sz="1400" dirty="0">
                          <a:latin typeface="Segoe UI Variable Text" pitchFamily="2" charset="0"/>
                        </a:rPr>
                        <a:t>The eyes of Oli the Owl will be much larger in proportion to the head. The graduation hat will be smaller.</a:t>
                      </a:r>
                    </a:p>
                  </a:txBody>
                  <a:tcPr/>
                </a:tc>
                <a:tc>
                  <a:txBody>
                    <a:bodyPr/>
                    <a:lstStyle/>
                    <a:p>
                      <a:r>
                        <a:rPr lang="en-GB" sz="1400" dirty="0">
                          <a:latin typeface="Segoe UI Variable Text" pitchFamily="2" charset="0"/>
                        </a:rPr>
                        <a:t>This creates a sense of innocence and playfulness in the character.</a:t>
                      </a:r>
                    </a:p>
                  </a:txBody>
                  <a:tcPr/>
                </a:tc>
                <a:tc>
                  <a:txBody>
                    <a:bodyPr/>
                    <a:lstStyle/>
                    <a:p>
                      <a:r>
                        <a:rPr lang="en-GB" sz="1400" dirty="0">
                          <a:latin typeface="Segoe UI Variable Text" pitchFamily="2" charset="0"/>
                        </a:rPr>
                        <a:t>This helps met the brief because it makes Oli’s head look big which could suggest a big brain, very intelligent and has a fountain of knowledge.</a:t>
                      </a:r>
                    </a:p>
                  </a:txBody>
                  <a:tcPr/>
                </a:tc>
                <a:tc>
                  <a:txBody>
                    <a:bodyPr/>
                    <a:lstStyle/>
                    <a:p>
                      <a:r>
                        <a:rPr lang="en-GB" sz="1400" dirty="0">
                          <a:latin typeface="Segoe UI Variable Text" pitchFamily="2" charset="0"/>
                        </a:rPr>
                        <a:t>This appeals to the audience because the bigger eyes will help the character connect the audience because of the innocence he portrays.</a:t>
                      </a:r>
                    </a:p>
                  </a:txBody>
                  <a:tcPr/>
                </a:tc>
                <a:extLst>
                  <a:ext uri="{0D108BD9-81ED-4DB2-BD59-A6C34878D82A}">
                    <a16:rowId xmlns:a16="http://schemas.microsoft.com/office/drawing/2014/main" val="3056496729"/>
                  </a:ext>
                </a:extLst>
              </a:tr>
            </a:tbl>
          </a:graphicData>
        </a:graphic>
      </p:graphicFrame>
    </p:spTree>
    <p:extLst>
      <p:ext uri="{BB962C8B-B14F-4D97-AF65-F5344CB8AC3E}">
        <p14:creationId xmlns:p14="http://schemas.microsoft.com/office/powerpoint/2010/main" val="1554037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B9FD8-9A1D-44F5-7B3C-9FC2647F203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93791537-5532-BEFD-7E8F-298CB0BEAA76}"/>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486158FE-A732-6CEE-5F89-98FA24087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FFA49391-013B-F0A5-56AB-6E164CB900DF}"/>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F6EDEAC0-881D-AD45-C6EC-50DF3D2D29FD}"/>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F06ACAE4-00BB-4AB3-CB7A-1C89013A94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DCE4F2-6837-5CE6-0FC1-4DA095231A60}"/>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0D8FA879-0506-C7F4-B2C8-266E2225B180}"/>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7030A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7030A0"/>
                </a:solidFill>
                <a:latin typeface="Segoe UI Variable Text" pitchFamily="2" charset="0"/>
              </a:rPr>
              <a:t>physical and non-physical characteristics</a:t>
            </a:r>
          </a:p>
        </p:txBody>
      </p:sp>
      <p:graphicFrame>
        <p:nvGraphicFramePr>
          <p:cNvPr id="6" name="Table 5">
            <a:extLst>
              <a:ext uri="{FF2B5EF4-FFF2-40B4-BE49-F238E27FC236}">
                <a16:creationId xmlns:a16="http://schemas.microsoft.com/office/drawing/2014/main" id="{D6A427F0-34C7-DF41-621E-6E34CCEBBE88}"/>
              </a:ext>
            </a:extLst>
          </p:cNvPr>
          <p:cNvGraphicFramePr>
            <a:graphicFrameLocks noGrp="1"/>
          </p:cNvGraphicFramePr>
          <p:nvPr>
            <p:extLst>
              <p:ext uri="{D42A27DB-BD31-4B8C-83A1-F6EECF244321}">
                <p14:modId xmlns:p14="http://schemas.microsoft.com/office/powerpoint/2010/main" val="2220445893"/>
              </p:ext>
            </p:extLst>
          </p:nvPr>
        </p:nvGraphicFramePr>
        <p:xfrm>
          <a:off x="192567" y="1404321"/>
          <a:ext cx="11434210" cy="1737360"/>
        </p:xfrm>
        <a:graphic>
          <a:graphicData uri="http://schemas.openxmlformats.org/drawingml/2006/table">
            <a:tbl>
              <a:tblPr firstRow="1" bandRow="1">
                <a:tableStyleId>{5940675A-B579-460E-94D1-54222C63F5DA}</a:tableStyleId>
              </a:tblPr>
              <a:tblGrid>
                <a:gridCol w="2286842">
                  <a:extLst>
                    <a:ext uri="{9D8B030D-6E8A-4147-A177-3AD203B41FA5}">
                      <a16:colId xmlns:a16="http://schemas.microsoft.com/office/drawing/2014/main" val="905113651"/>
                    </a:ext>
                  </a:extLst>
                </a:gridCol>
                <a:gridCol w="2286842">
                  <a:extLst>
                    <a:ext uri="{9D8B030D-6E8A-4147-A177-3AD203B41FA5}">
                      <a16:colId xmlns:a16="http://schemas.microsoft.com/office/drawing/2014/main" val="1747937619"/>
                    </a:ext>
                  </a:extLst>
                </a:gridCol>
                <a:gridCol w="2286842">
                  <a:extLst>
                    <a:ext uri="{9D8B030D-6E8A-4147-A177-3AD203B41FA5}">
                      <a16:colId xmlns:a16="http://schemas.microsoft.com/office/drawing/2014/main" val="482848224"/>
                    </a:ext>
                  </a:extLst>
                </a:gridCol>
                <a:gridCol w="2286842">
                  <a:extLst>
                    <a:ext uri="{9D8B030D-6E8A-4147-A177-3AD203B41FA5}">
                      <a16:colId xmlns:a16="http://schemas.microsoft.com/office/drawing/2014/main" val="2515415056"/>
                    </a:ext>
                  </a:extLst>
                </a:gridCol>
                <a:gridCol w="2286842">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Physical characteristics</a:t>
                      </a:r>
                    </a:p>
                  </a:txBody>
                  <a:tcPr>
                    <a:solidFill>
                      <a:srgbClr val="7030A0"/>
                    </a:solidFill>
                  </a:tcPr>
                </a:tc>
                <a:tc>
                  <a:txBody>
                    <a:bodyPr/>
                    <a:lstStyle/>
                    <a:p>
                      <a:r>
                        <a:rPr lang="en-GB" sz="1600" b="1" dirty="0">
                          <a:solidFill>
                            <a:schemeClr val="bg1"/>
                          </a:solidFill>
                          <a:latin typeface="Segoe UI Variable Text" pitchFamily="2" charset="0"/>
                        </a:rPr>
                        <a:t>How will this be used?</a:t>
                      </a:r>
                    </a:p>
                  </a:txBody>
                  <a:tcPr>
                    <a:solidFill>
                      <a:srgbClr val="7030A0"/>
                    </a:solidFill>
                  </a:tcPr>
                </a:tc>
                <a:tc>
                  <a:txBody>
                    <a:bodyPr/>
                    <a:lstStyle/>
                    <a:p>
                      <a:r>
                        <a:rPr lang="en-GB" sz="1600" b="1" dirty="0">
                          <a:solidFill>
                            <a:schemeClr val="bg1"/>
                          </a:solidFill>
                          <a:latin typeface="Segoe UI Variable Text" pitchFamily="2" charset="0"/>
                        </a:rPr>
                        <a:t>Why will this be used?</a:t>
                      </a:r>
                    </a:p>
                  </a:txBody>
                  <a:tcPr>
                    <a:solidFill>
                      <a:srgbClr val="7030A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7030A0"/>
                    </a:solidFill>
                  </a:tcPr>
                </a:tc>
                <a:tc>
                  <a:txBody>
                    <a:bodyPr/>
                    <a:lstStyle/>
                    <a:p>
                      <a:r>
                        <a:rPr lang="en-GB" sz="1600" b="1" dirty="0">
                          <a:solidFill>
                            <a:schemeClr val="bg1"/>
                          </a:solidFill>
                          <a:latin typeface="Segoe UI Variable Text" pitchFamily="2" charset="0"/>
                        </a:rPr>
                        <a:t>Why does this appeal to the audience?</a:t>
                      </a:r>
                    </a:p>
                  </a:txBody>
                  <a:tcPr>
                    <a:solidFill>
                      <a:srgbClr val="7030A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Facial</a:t>
                      </a:r>
                    </a:p>
                  </a:txBody>
                  <a:tcPr/>
                </a:tc>
                <a:tc>
                  <a:txBody>
                    <a:bodyPr/>
                    <a:lstStyle/>
                    <a:p>
                      <a:r>
                        <a:rPr lang="en-GB" sz="1400" dirty="0">
                          <a:latin typeface="Segoe UI Variable Text" pitchFamily="2" charset="0"/>
                        </a:rPr>
                        <a:t>The owl will have large wide humanlike eyes in combination with their animal-like features.</a:t>
                      </a:r>
                    </a:p>
                  </a:txBody>
                  <a:tcPr/>
                </a:tc>
                <a:tc>
                  <a:txBody>
                    <a:bodyPr/>
                    <a:lstStyle/>
                    <a:p>
                      <a:r>
                        <a:rPr lang="en-GB" sz="1400" dirty="0">
                          <a:latin typeface="Segoe UI Variable Text" pitchFamily="2" charset="0"/>
                        </a:rPr>
                        <a:t>The large wide eyes suggest innocence, curiosity, and warmth, enhancing his kind and adventurous personality.</a:t>
                      </a:r>
                    </a:p>
                  </a:txBody>
                  <a:tcPr/>
                </a:tc>
                <a:tc>
                  <a:txBody>
                    <a:bodyPr/>
                    <a:lstStyle/>
                    <a:p>
                      <a:r>
                        <a:rPr lang="en-GB" sz="1400" dirty="0">
                          <a:latin typeface="Segoe UI Variable Text" pitchFamily="2" charset="0"/>
                        </a:rPr>
                        <a:t>This is suitable for the brief because the kind personality resonates with teachers and their desire to help others learn.</a:t>
                      </a:r>
                    </a:p>
                  </a:txBody>
                  <a:tcPr/>
                </a:tc>
                <a:tc>
                  <a:txBody>
                    <a:bodyPr/>
                    <a:lstStyle/>
                    <a:p>
                      <a:r>
                        <a:rPr lang="en-GB" sz="1400" dirty="0">
                          <a:latin typeface="Segoe UI Variable Text" pitchFamily="2" charset="0"/>
                        </a:rPr>
                        <a:t>The warm and kind personality would be easily welcomed by a younger audience.</a:t>
                      </a:r>
                    </a:p>
                  </a:txBody>
                  <a:tcPr/>
                </a:tc>
                <a:extLst>
                  <a:ext uri="{0D108BD9-81ED-4DB2-BD59-A6C34878D82A}">
                    <a16:rowId xmlns:a16="http://schemas.microsoft.com/office/drawing/2014/main" val="3506537936"/>
                  </a:ext>
                </a:extLst>
              </a:tr>
            </a:tbl>
          </a:graphicData>
        </a:graphic>
      </p:graphicFrame>
    </p:spTree>
    <p:extLst>
      <p:ext uri="{BB962C8B-B14F-4D97-AF65-F5344CB8AC3E}">
        <p14:creationId xmlns:p14="http://schemas.microsoft.com/office/powerpoint/2010/main" val="800039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17C4CE-42CE-1B40-845D-F566D600AC03}"/>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D1DFBB6-8F5E-50B1-AA42-E404C09E81CC}"/>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0B78D1F3-3B92-6C02-37F8-91A59FF64A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F76678FB-2667-6F16-496B-1EEC4E377F87}"/>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A2DD56B5-6DEB-F89E-F5E2-635BAF9D6DAC}"/>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001E9C7E-127B-6D98-9AD7-100FF6E081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D4ABE7D-9772-6C13-60D1-1FD5E7767DC2}"/>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C3FA5ABB-4E67-B8DE-872E-3C8DE02C64AA}"/>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7030A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7030A0"/>
                </a:solidFill>
                <a:latin typeface="Segoe UI Variable Text" pitchFamily="2" charset="0"/>
              </a:rPr>
              <a:t>physical and non-physical characteristics</a:t>
            </a:r>
          </a:p>
        </p:txBody>
      </p:sp>
      <p:graphicFrame>
        <p:nvGraphicFramePr>
          <p:cNvPr id="7" name="Table 6">
            <a:extLst>
              <a:ext uri="{FF2B5EF4-FFF2-40B4-BE49-F238E27FC236}">
                <a16:creationId xmlns:a16="http://schemas.microsoft.com/office/drawing/2014/main" id="{A80ECE51-20D8-8D50-C882-1225E838EC23}"/>
              </a:ext>
            </a:extLst>
          </p:cNvPr>
          <p:cNvGraphicFramePr>
            <a:graphicFrameLocks noGrp="1"/>
          </p:cNvGraphicFramePr>
          <p:nvPr>
            <p:extLst>
              <p:ext uri="{D42A27DB-BD31-4B8C-83A1-F6EECF244321}">
                <p14:modId xmlns:p14="http://schemas.microsoft.com/office/powerpoint/2010/main" val="2215810890"/>
              </p:ext>
            </p:extLst>
          </p:nvPr>
        </p:nvGraphicFramePr>
        <p:xfrm>
          <a:off x="192564" y="1410057"/>
          <a:ext cx="11640660" cy="4693920"/>
        </p:xfrm>
        <a:graphic>
          <a:graphicData uri="http://schemas.openxmlformats.org/drawingml/2006/table">
            <a:tbl>
              <a:tblPr firstRow="1" bandRow="1">
                <a:tableStyleId>{5940675A-B579-460E-94D1-54222C63F5DA}</a:tableStyleId>
              </a:tblPr>
              <a:tblGrid>
                <a:gridCol w="2328132">
                  <a:extLst>
                    <a:ext uri="{9D8B030D-6E8A-4147-A177-3AD203B41FA5}">
                      <a16:colId xmlns:a16="http://schemas.microsoft.com/office/drawing/2014/main" val="905113651"/>
                    </a:ext>
                  </a:extLst>
                </a:gridCol>
                <a:gridCol w="2328132">
                  <a:extLst>
                    <a:ext uri="{9D8B030D-6E8A-4147-A177-3AD203B41FA5}">
                      <a16:colId xmlns:a16="http://schemas.microsoft.com/office/drawing/2014/main" val="1747937619"/>
                    </a:ext>
                  </a:extLst>
                </a:gridCol>
                <a:gridCol w="2328132">
                  <a:extLst>
                    <a:ext uri="{9D8B030D-6E8A-4147-A177-3AD203B41FA5}">
                      <a16:colId xmlns:a16="http://schemas.microsoft.com/office/drawing/2014/main" val="482848224"/>
                    </a:ext>
                  </a:extLst>
                </a:gridCol>
                <a:gridCol w="2328132">
                  <a:extLst>
                    <a:ext uri="{9D8B030D-6E8A-4147-A177-3AD203B41FA5}">
                      <a16:colId xmlns:a16="http://schemas.microsoft.com/office/drawing/2014/main" val="2515415056"/>
                    </a:ext>
                  </a:extLst>
                </a:gridCol>
                <a:gridCol w="2328132">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Non-physical characteristics</a:t>
                      </a:r>
                    </a:p>
                  </a:txBody>
                  <a:tcPr>
                    <a:solidFill>
                      <a:srgbClr val="7030A0"/>
                    </a:solidFill>
                  </a:tcPr>
                </a:tc>
                <a:tc>
                  <a:txBody>
                    <a:bodyPr/>
                    <a:lstStyle/>
                    <a:p>
                      <a:r>
                        <a:rPr lang="en-GB" sz="1600" b="1" dirty="0">
                          <a:solidFill>
                            <a:schemeClr val="bg1"/>
                          </a:solidFill>
                          <a:latin typeface="Segoe UI Variable Text" pitchFamily="2" charset="0"/>
                        </a:rPr>
                        <a:t>How will this be used?</a:t>
                      </a:r>
                    </a:p>
                  </a:txBody>
                  <a:tcPr>
                    <a:solidFill>
                      <a:srgbClr val="7030A0"/>
                    </a:solidFill>
                  </a:tcPr>
                </a:tc>
                <a:tc>
                  <a:txBody>
                    <a:bodyPr/>
                    <a:lstStyle/>
                    <a:p>
                      <a:r>
                        <a:rPr lang="en-GB" sz="1600" b="1" dirty="0">
                          <a:solidFill>
                            <a:schemeClr val="bg1"/>
                          </a:solidFill>
                          <a:latin typeface="Segoe UI Variable Text" pitchFamily="2" charset="0"/>
                        </a:rPr>
                        <a:t>Why will this be used?</a:t>
                      </a:r>
                    </a:p>
                  </a:txBody>
                  <a:tcPr>
                    <a:solidFill>
                      <a:srgbClr val="7030A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7030A0"/>
                    </a:solidFill>
                  </a:tcPr>
                </a:tc>
                <a:tc>
                  <a:txBody>
                    <a:bodyPr/>
                    <a:lstStyle/>
                    <a:p>
                      <a:r>
                        <a:rPr lang="en-GB" sz="1600" b="1" dirty="0">
                          <a:solidFill>
                            <a:schemeClr val="bg1"/>
                          </a:solidFill>
                          <a:latin typeface="Segoe UI Variable Text" pitchFamily="2" charset="0"/>
                        </a:rPr>
                        <a:t>Why does this appeal to the audience?</a:t>
                      </a:r>
                    </a:p>
                  </a:txBody>
                  <a:tcPr>
                    <a:solidFill>
                      <a:srgbClr val="7030A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Personality</a:t>
                      </a:r>
                    </a:p>
                  </a:txBody>
                  <a:tcPr/>
                </a:tc>
                <a:tc>
                  <a:txBody>
                    <a:bodyPr/>
                    <a:lstStyle/>
                    <a:p>
                      <a:r>
                        <a:rPr lang="en-GB" sz="1400" dirty="0">
                          <a:latin typeface="Segoe UI Variable Text" pitchFamily="2" charset="0"/>
                        </a:rPr>
                        <a:t>To be kind, humorous, warm and approachable.</a:t>
                      </a:r>
                    </a:p>
                  </a:txBody>
                  <a:tcPr/>
                </a:tc>
                <a:tc>
                  <a:txBody>
                    <a:bodyPr/>
                    <a:lstStyle/>
                    <a:p>
                      <a:r>
                        <a:rPr lang="en-GB" sz="1400" dirty="0">
                          <a:latin typeface="Segoe UI Variable Text" pitchFamily="2" charset="0"/>
                        </a:rPr>
                        <a:t>These traits will help to establish a personality that is welcomed by learners.</a:t>
                      </a:r>
                    </a:p>
                  </a:txBody>
                  <a:tcPr/>
                </a:tc>
                <a:tc>
                  <a:txBody>
                    <a:bodyPr/>
                    <a:lstStyle/>
                    <a:p>
                      <a:r>
                        <a:rPr lang="en-GB" sz="1400" dirty="0">
                          <a:latin typeface="Segoe UI Variable Text" pitchFamily="2" charset="0"/>
                        </a:rPr>
                        <a:t>This is suitable for the client brief as the personality matches those of teachers which they use to engage their learners.</a:t>
                      </a:r>
                    </a:p>
                  </a:txBody>
                  <a:tcPr/>
                </a:tc>
                <a:tc>
                  <a:txBody>
                    <a:bodyPr/>
                    <a:lstStyle/>
                    <a:p>
                      <a:r>
                        <a:rPr lang="en-GB" sz="1400" dirty="0">
                          <a:latin typeface="Segoe UI Variable Text" pitchFamily="2" charset="0"/>
                        </a:rPr>
                        <a:t>It would appeal to the audience because they would feel comfortable by a warm, welcoming and kind character.</a:t>
                      </a:r>
                    </a:p>
                  </a:txBody>
                  <a:tcPr/>
                </a:tc>
                <a:extLst>
                  <a:ext uri="{0D108BD9-81ED-4DB2-BD59-A6C34878D82A}">
                    <a16:rowId xmlns:a16="http://schemas.microsoft.com/office/drawing/2014/main" val="3506537936"/>
                  </a:ext>
                </a:extLst>
              </a:tr>
              <a:tr h="370840">
                <a:tc>
                  <a:txBody>
                    <a:bodyPr/>
                    <a:lstStyle/>
                    <a:p>
                      <a:r>
                        <a:rPr lang="en-GB" sz="1400" dirty="0">
                          <a:latin typeface="Segoe UI Variable Text" pitchFamily="2" charset="0"/>
                        </a:rPr>
                        <a:t>Character trope</a:t>
                      </a:r>
                    </a:p>
                  </a:txBody>
                  <a:tcPr/>
                </a:tc>
                <a:tc>
                  <a:txBody>
                    <a:bodyPr/>
                    <a:lstStyle/>
                    <a:p>
                      <a:r>
                        <a:rPr lang="en-GB" sz="1400" dirty="0">
                          <a:latin typeface="Segoe UI Variable Text" pitchFamily="2" charset="0"/>
                        </a:rPr>
                        <a:t>Oli will be seen as the hero.</a:t>
                      </a:r>
                    </a:p>
                  </a:txBody>
                  <a:tcPr/>
                </a:tc>
                <a:tc>
                  <a:txBody>
                    <a:bodyPr/>
                    <a:lstStyle/>
                    <a:p>
                      <a:r>
                        <a:rPr lang="en-GB" sz="1400" dirty="0">
                          <a:latin typeface="Segoe UI Variable Text" pitchFamily="2" charset="0"/>
                        </a:rPr>
                        <a:t>This is because he is doing some positive, he wants to educate young people and help improve their literacy and numeracy skills.</a:t>
                      </a:r>
                    </a:p>
                  </a:txBody>
                  <a:tcPr/>
                </a:tc>
                <a:tc>
                  <a:txBody>
                    <a:bodyPr/>
                    <a:lstStyle/>
                    <a:p>
                      <a:r>
                        <a:rPr lang="en-GB" sz="1400" dirty="0">
                          <a:latin typeface="Segoe UI Variable Text" pitchFamily="2" charset="0"/>
                        </a:rPr>
                        <a:t>This is suitable for the brief because learning should be considered a positive experience, this reflects Oli’s hero status.</a:t>
                      </a:r>
                    </a:p>
                  </a:txBody>
                  <a:tcPr/>
                </a:tc>
                <a:tc>
                  <a:txBody>
                    <a:bodyPr/>
                    <a:lstStyle/>
                    <a:p>
                      <a:r>
                        <a:rPr lang="en-GB" sz="1400" dirty="0">
                          <a:latin typeface="Segoe UI Variable Text" pitchFamily="2" charset="0"/>
                        </a:rPr>
                        <a:t>This is suitable for young children because they like heroes, they’re seen as the good guys who are kind and want to help people.</a:t>
                      </a:r>
                    </a:p>
                  </a:txBody>
                  <a:tcPr/>
                </a:tc>
                <a:extLst>
                  <a:ext uri="{0D108BD9-81ED-4DB2-BD59-A6C34878D82A}">
                    <a16:rowId xmlns:a16="http://schemas.microsoft.com/office/drawing/2014/main" val="2417639010"/>
                  </a:ext>
                </a:extLst>
              </a:tr>
              <a:tr h="370840">
                <a:tc>
                  <a:txBody>
                    <a:bodyPr/>
                    <a:lstStyle/>
                    <a:p>
                      <a:r>
                        <a:rPr lang="en-GB" sz="1400" dirty="0">
                          <a:latin typeface="Segoe UI Variable Text" pitchFamily="2" charset="0"/>
                        </a:rPr>
                        <a:t>Superpowers</a:t>
                      </a:r>
                    </a:p>
                  </a:txBody>
                  <a:tcPr/>
                </a:tc>
                <a:tc>
                  <a:txBody>
                    <a:bodyPr/>
                    <a:lstStyle/>
                    <a:p>
                      <a:r>
                        <a:rPr lang="en-GB" sz="1400" dirty="0">
                          <a:latin typeface="Segoe UI Variable Text" pitchFamily="2" charset="0"/>
                        </a:rPr>
                        <a:t>Oli has the highest IQ recorded and his superpower is that he is incredibly intelligent.</a:t>
                      </a:r>
                    </a:p>
                  </a:txBody>
                  <a:tcPr/>
                </a:tc>
                <a:tc>
                  <a:txBody>
                    <a:bodyPr/>
                    <a:lstStyle/>
                    <a:p>
                      <a:r>
                        <a:rPr lang="en-GB" sz="1400" dirty="0">
                          <a:latin typeface="Segoe UI Variable Text" pitchFamily="2" charset="0"/>
                        </a:rPr>
                        <a:t>This is because he is perceived as a teacher who has a fountain of knowledge and people should listen to him.</a:t>
                      </a:r>
                    </a:p>
                  </a:txBody>
                  <a:tcPr/>
                </a:tc>
                <a:tc>
                  <a:txBody>
                    <a:bodyPr/>
                    <a:lstStyle/>
                    <a:p>
                      <a:r>
                        <a:rPr lang="en-GB" sz="1400" dirty="0">
                          <a:latin typeface="Segoe UI Variable Text" pitchFamily="2" charset="0"/>
                        </a:rPr>
                        <a:t>This is suitable because Simply Teach want to show they offer an excellent service when it comes to teaching others. An intelligent character helps to reinforce this.</a:t>
                      </a:r>
                    </a:p>
                  </a:txBody>
                  <a:tcPr/>
                </a:tc>
                <a:tc>
                  <a:txBody>
                    <a:bodyPr/>
                    <a:lstStyle/>
                    <a:p>
                      <a:r>
                        <a:rPr lang="en-GB" sz="1400" dirty="0">
                          <a:latin typeface="Segoe UI Variable Text" pitchFamily="2" charset="0"/>
                        </a:rPr>
                        <a:t>This will appeal to young children because they find teachers inspiring and feel they can learn a lot from them. Oli will be someone they can look up to and ask any question and get an answer.</a:t>
                      </a:r>
                    </a:p>
                  </a:txBody>
                  <a:tcPr/>
                </a:tc>
                <a:extLst>
                  <a:ext uri="{0D108BD9-81ED-4DB2-BD59-A6C34878D82A}">
                    <a16:rowId xmlns:a16="http://schemas.microsoft.com/office/drawing/2014/main" val="3056496729"/>
                  </a:ext>
                </a:extLst>
              </a:tr>
            </a:tbl>
          </a:graphicData>
        </a:graphic>
      </p:graphicFrame>
    </p:spTree>
    <p:extLst>
      <p:ext uri="{BB962C8B-B14F-4D97-AF65-F5344CB8AC3E}">
        <p14:creationId xmlns:p14="http://schemas.microsoft.com/office/powerpoint/2010/main" val="3259653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774E1-F9AF-C267-E1C1-9DEAADC688CD}"/>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88BAB2F-8E9B-611D-B0EE-3E5ACDC72AD7}"/>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DC0F3F7F-5516-ACEB-B9D0-52A63D01BE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25FD09AC-8440-C48F-356B-6943D045B33C}"/>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297A5746-D071-5048-B8A9-3AE0FD613D3B}"/>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9726375C-CF09-2EF4-61EF-D0F0889C68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64D7E89-FD0B-EED7-1166-6126B7E9506B}"/>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10982EDB-B4D9-4A4D-B8D6-4FEF1E0AB2DF}"/>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FF000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FF0000"/>
                </a:solidFill>
                <a:latin typeface="Segoe UI Variable Text" pitchFamily="2" charset="0"/>
              </a:rPr>
              <a:t>comic book conventions</a:t>
            </a:r>
          </a:p>
        </p:txBody>
      </p:sp>
      <p:graphicFrame>
        <p:nvGraphicFramePr>
          <p:cNvPr id="6" name="Table 5">
            <a:extLst>
              <a:ext uri="{FF2B5EF4-FFF2-40B4-BE49-F238E27FC236}">
                <a16:creationId xmlns:a16="http://schemas.microsoft.com/office/drawing/2014/main" id="{4DB13C2D-0B3F-53AF-60B1-00EA599789F3}"/>
              </a:ext>
            </a:extLst>
          </p:cNvPr>
          <p:cNvGraphicFramePr>
            <a:graphicFrameLocks noGrp="1"/>
          </p:cNvGraphicFramePr>
          <p:nvPr>
            <p:extLst>
              <p:ext uri="{D42A27DB-BD31-4B8C-83A1-F6EECF244321}">
                <p14:modId xmlns:p14="http://schemas.microsoft.com/office/powerpoint/2010/main" val="3656853326"/>
              </p:ext>
            </p:extLst>
          </p:nvPr>
        </p:nvGraphicFramePr>
        <p:xfrm>
          <a:off x="192567" y="1404321"/>
          <a:ext cx="11434210" cy="4480560"/>
        </p:xfrm>
        <a:graphic>
          <a:graphicData uri="http://schemas.openxmlformats.org/drawingml/2006/table">
            <a:tbl>
              <a:tblPr firstRow="1" bandRow="1">
                <a:tableStyleId>{5940675A-B579-460E-94D1-54222C63F5DA}</a:tableStyleId>
              </a:tblPr>
              <a:tblGrid>
                <a:gridCol w="1498010">
                  <a:extLst>
                    <a:ext uri="{9D8B030D-6E8A-4147-A177-3AD203B41FA5}">
                      <a16:colId xmlns:a16="http://schemas.microsoft.com/office/drawing/2014/main" val="905113651"/>
                    </a:ext>
                  </a:extLst>
                </a:gridCol>
                <a:gridCol w="2402958">
                  <a:extLst>
                    <a:ext uri="{9D8B030D-6E8A-4147-A177-3AD203B41FA5}">
                      <a16:colId xmlns:a16="http://schemas.microsoft.com/office/drawing/2014/main" val="1747937619"/>
                    </a:ext>
                  </a:extLst>
                </a:gridCol>
                <a:gridCol w="2275367">
                  <a:extLst>
                    <a:ext uri="{9D8B030D-6E8A-4147-A177-3AD203B41FA5}">
                      <a16:colId xmlns:a16="http://schemas.microsoft.com/office/drawing/2014/main" val="482848224"/>
                    </a:ext>
                  </a:extLst>
                </a:gridCol>
                <a:gridCol w="2604977">
                  <a:extLst>
                    <a:ext uri="{9D8B030D-6E8A-4147-A177-3AD203B41FA5}">
                      <a16:colId xmlns:a16="http://schemas.microsoft.com/office/drawing/2014/main" val="2515415056"/>
                    </a:ext>
                  </a:extLst>
                </a:gridCol>
                <a:gridCol w="2652898">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Conventions</a:t>
                      </a:r>
                    </a:p>
                  </a:txBody>
                  <a:tcPr>
                    <a:solidFill>
                      <a:srgbClr val="FF0000"/>
                    </a:solidFill>
                  </a:tcPr>
                </a:tc>
                <a:tc>
                  <a:txBody>
                    <a:bodyPr/>
                    <a:lstStyle/>
                    <a:p>
                      <a:r>
                        <a:rPr lang="en-GB" sz="1600" b="1" dirty="0">
                          <a:solidFill>
                            <a:schemeClr val="bg1"/>
                          </a:solidFill>
                          <a:latin typeface="Segoe UI Variable Text" pitchFamily="2" charset="0"/>
                        </a:rPr>
                        <a:t>How will this be used?</a:t>
                      </a:r>
                    </a:p>
                  </a:txBody>
                  <a:tcPr>
                    <a:solidFill>
                      <a:srgbClr val="FF0000"/>
                    </a:solidFill>
                  </a:tcPr>
                </a:tc>
                <a:tc>
                  <a:txBody>
                    <a:bodyPr/>
                    <a:lstStyle/>
                    <a:p>
                      <a:r>
                        <a:rPr lang="en-GB" sz="1600" b="1" dirty="0">
                          <a:solidFill>
                            <a:schemeClr val="bg1"/>
                          </a:solidFill>
                          <a:latin typeface="Segoe UI Variable Text" pitchFamily="2" charset="0"/>
                        </a:rPr>
                        <a:t>Why will this be used?</a:t>
                      </a:r>
                    </a:p>
                  </a:txBody>
                  <a:tcPr>
                    <a:solidFill>
                      <a:srgbClr val="FF000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FF0000"/>
                    </a:solidFill>
                  </a:tcPr>
                </a:tc>
                <a:tc>
                  <a:txBody>
                    <a:bodyPr/>
                    <a:lstStyle/>
                    <a:p>
                      <a:r>
                        <a:rPr lang="en-GB" sz="1600" b="1" dirty="0">
                          <a:solidFill>
                            <a:schemeClr val="bg1"/>
                          </a:solidFill>
                          <a:latin typeface="Segoe UI Variable Text" pitchFamily="2" charset="0"/>
                        </a:rPr>
                        <a:t>Why does this appeal to the audience?</a:t>
                      </a:r>
                    </a:p>
                  </a:txBody>
                  <a:tcPr>
                    <a:solidFill>
                      <a:srgbClr val="FF000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Colours</a:t>
                      </a:r>
                    </a:p>
                  </a:txBody>
                  <a:tcPr/>
                </a:tc>
                <a:tc>
                  <a:txBody>
                    <a:bodyPr/>
                    <a:lstStyle/>
                    <a:p>
                      <a:r>
                        <a:rPr lang="en-GB" sz="1400" dirty="0">
                          <a:latin typeface="Segoe UI Variable Text" pitchFamily="2" charset="0"/>
                        </a:rPr>
                        <a:t>Bright and vibrant colours such as yellow, blues, reds and greens. </a:t>
                      </a:r>
                    </a:p>
                  </a:txBody>
                  <a:tcPr/>
                </a:tc>
                <a:tc>
                  <a:txBody>
                    <a:bodyPr/>
                    <a:lstStyle/>
                    <a:p>
                      <a:r>
                        <a:rPr lang="en-GB" sz="1400" dirty="0">
                          <a:latin typeface="Segoe UI Variable Text" pitchFamily="2" charset="0"/>
                        </a:rPr>
                        <a:t>Bright colours are visually stimulating and tend to draw readers' attention quickly. </a:t>
                      </a:r>
                    </a:p>
                  </a:txBody>
                  <a:tcPr/>
                </a:tc>
                <a:tc>
                  <a:txBody>
                    <a:bodyPr/>
                    <a:lstStyle/>
                    <a:p>
                      <a:r>
                        <a:rPr lang="en-GB" sz="1400" dirty="0">
                          <a:latin typeface="Segoe UI Variable Text" pitchFamily="2" charset="0"/>
                        </a:rPr>
                        <a:t>For an educational comic, bright colours can evoke positive emotions like curiosity, happiness, and excitement, which can help make learning feel fun.</a:t>
                      </a:r>
                    </a:p>
                  </a:txBody>
                  <a:tcPr/>
                </a:tc>
                <a:tc>
                  <a:txBody>
                    <a:bodyPr/>
                    <a:lstStyle/>
                    <a:p>
                      <a:r>
                        <a:rPr lang="en-GB" sz="1400" dirty="0">
                          <a:latin typeface="Segoe UI Variable Text" pitchFamily="2" charset="0"/>
                        </a:rPr>
                        <a:t>Bright colours make it easier to differentiate between characters, dialogue, and scenes, reducing visual clutter and enhancing readability. </a:t>
                      </a:r>
                    </a:p>
                  </a:txBody>
                  <a:tcPr/>
                </a:tc>
                <a:extLst>
                  <a:ext uri="{0D108BD9-81ED-4DB2-BD59-A6C34878D82A}">
                    <a16:rowId xmlns:a16="http://schemas.microsoft.com/office/drawing/2014/main" val="3506537936"/>
                  </a:ext>
                </a:extLst>
              </a:tr>
              <a:tr h="370840">
                <a:tc>
                  <a:txBody>
                    <a:bodyPr/>
                    <a:lstStyle/>
                    <a:p>
                      <a:r>
                        <a:rPr lang="en-GB" sz="1400" dirty="0">
                          <a:latin typeface="Segoe UI Variable Text" pitchFamily="2" charset="0"/>
                        </a:rPr>
                        <a:t>Typography</a:t>
                      </a:r>
                    </a:p>
                  </a:txBody>
                  <a:tcPr/>
                </a:tc>
                <a:tc>
                  <a:txBody>
                    <a:bodyPr/>
                    <a:lstStyle/>
                    <a:p>
                      <a:r>
                        <a:rPr lang="en-GB" sz="1400" dirty="0">
                          <a:latin typeface="Segoe UI Variable Text" pitchFamily="2" charset="0"/>
                        </a:rPr>
                        <a:t>Comic Sans font.</a:t>
                      </a:r>
                    </a:p>
                  </a:txBody>
                  <a:tcPr/>
                </a:tc>
                <a:tc>
                  <a:txBody>
                    <a:bodyPr/>
                    <a:lstStyle/>
                    <a:p>
                      <a:r>
                        <a:rPr lang="en-GB" sz="1400" dirty="0">
                          <a:latin typeface="Segoe UI Variable Text" pitchFamily="2" charset="0"/>
                        </a:rPr>
                        <a:t>Comic Sans has a casual, playful appearance that feels friendly and less formal. </a:t>
                      </a:r>
                    </a:p>
                  </a:txBody>
                  <a:tcPr/>
                </a:tc>
                <a:tc>
                  <a:txBody>
                    <a:bodyPr/>
                    <a:lstStyle/>
                    <a:p>
                      <a:r>
                        <a:rPr lang="en-GB" sz="1400" dirty="0">
                          <a:latin typeface="Segoe UI Variable Text" pitchFamily="2" charset="0"/>
                        </a:rPr>
                        <a:t>Comic Sans is a rounded, sans-serif font, which tends to be easy on the eyes and clear to read. This creates clear comprehension. </a:t>
                      </a:r>
                    </a:p>
                  </a:txBody>
                  <a:tcPr/>
                </a:tc>
                <a:tc>
                  <a:txBody>
                    <a:bodyPr/>
                    <a:lstStyle/>
                    <a:p>
                      <a:r>
                        <a:rPr lang="en-GB" sz="1400" dirty="0">
                          <a:latin typeface="Segoe UI Variable Text" pitchFamily="2" charset="0"/>
                        </a:rPr>
                        <a:t>It avoids the formality of other fonts that might feel “serious” or “academic,” helping younger readers feel that the content is tailored for them</a:t>
                      </a:r>
                    </a:p>
                  </a:txBody>
                  <a:tcPr/>
                </a:tc>
                <a:extLst>
                  <a:ext uri="{0D108BD9-81ED-4DB2-BD59-A6C34878D82A}">
                    <a16:rowId xmlns:a16="http://schemas.microsoft.com/office/drawing/2014/main" val="1485721341"/>
                  </a:ext>
                </a:extLst>
              </a:tr>
              <a:tr h="370840">
                <a:tc>
                  <a:txBody>
                    <a:bodyPr/>
                    <a:lstStyle/>
                    <a:p>
                      <a:r>
                        <a:rPr lang="en-GB" sz="1400" dirty="0">
                          <a:latin typeface="Segoe UI Variable Text" pitchFamily="2" charset="0"/>
                        </a:rPr>
                        <a:t>Environment/</a:t>
                      </a:r>
                    </a:p>
                    <a:p>
                      <a:r>
                        <a:rPr lang="en-GB" sz="1400" dirty="0">
                          <a:latin typeface="Segoe UI Variable Text" pitchFamily="2" charset="0"/>
                        </a:rPr>
                        <a:t>Background</a:t>
                      </a:r>
                    </a:p>
                  </a:txBody>
                  <a:tcPr/>
                </a:tc>
                <a:tc>
                  <a:txBody>
                    <a:bodyPr/>
                    <a:lstStyle/>
                    <a:p>
                      <a:r>
                        <a:rPr lang="en-GB" sz="1400" dirty="0">
                          <a:latin typeface="Segoe UI Variable Text" pitchFamily="2" charset="0"/>
                        </a:rPr>
                        <a:t>Various backgrounds depending on the letter.</a:t>
                      </a:r>
                    </a:p>
                  </a:txBody>
                  <a:tcPr/>
                </a:tc>
                <a:tc>
                  <a:txBody>
                    <a:bodyPr/>
                    <a:lstStyle/>
                    <a:p>
                      <a:r>
                        <a:rPr lang="en-GB" sz="1400" dirty="0">
                          <a:latin typeface="Segoe UI Variable Text" pitchFamily="2" charset="0"/>
                        </a:rPr>
                        <a:t>Because it provides relevance to each letter of the alphabet.</a:t>
                      </a:r>
                    </a:p>
                  </a:txBody>
                  <a:tcPr/>
                </a:tc>
                <a:tc>
                  <a:txBody>
                    <a:bodyPr/>
                    <a:lstStyle/>
                    <a:p>
                      <a:r>
                        <a:rPr lang="en-GB" sz="1400" dirty="0">
                          <a:latin typeface="Segoe UI Variable Text" pitchFamily="2" charset="0"/>
                        </a:rPr>
                        <a:t>Different backgrounds help set the scene and provide context for each panel, making it clear to readers where the action is taking place or highlighting key details. </a:t>
                      </a:r>
                    </a:p>
                  </a:txBody>
                  <a:tcPr/>
                </a:tc>
                <a:tc>
                  <a:txBody>
                    <a:bodyPr/>
                    <a:lstStyle/>
                    <a:p>
                      <a:r>
                        <a:rPr lang="en-GB" sz="1400" dirty="0">
                          <a:latin typeface="Segoe UI Variable Text" pitchFamily="2" charset="0"/>
                        </a:rPr>
                        <a:t>Changing backgrounds between panels adds visual variety, keeping the reader’s interest, especially as young children will get bored easily.</a:t>
                      </a:r>
                    </a:p>
                  </a:txBody>
                  <a:tcPr/>
                </a:tc>
                <a:extLst>
                  <a:ext uri="{0D108BD9-81ED-4DB2-BD59-A6C34878D82A}">
                    <a16:rowId xmlns:a16="http://schemas.microsoft.com/office/drawing/2014/main" val="333345937"/>
                  </a:ext>
                </a:extLst>
              </a:tr>
            </a:tbl>
          </a:graphicData>
        </a:graphic>
      </p:graphicFrame>
    </p:spTree>
    <p:extLst>
      <p:ext uri="{BB962C8B-B14F-4D97-AF65-F5344CB8AC3E}">
        <p14:creationId xmlns:p14="http://schemas.microsoft.com/office/powerpoint/2010/main" val="4371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B8A40-69FA-8D53-1C00-08273ECB93B2}"/>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E012E51C-F015-16D3-48E8-28830440E668}"/>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white text on a black background&#10;&#10;Description automatically generated">
            <a:extLst>
              <a:ext uri="{FF2B5EF4-FFF2-40B4-BE49-F238E27FC236}">
                <a16:creationId xmlns:a16="http://schemas.microsoft.com/office/drawing/2014/main" id="{0DACF4E0-CD23-A4B7-B6E9-C779DEED38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0320B502-7AF8-85D0-350B-7DD52AF00BC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7E8124D1-3303-E1A7-5115-E770F7C93FE8}"/>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6896C08D-80BE-AB00-F11B-F934E2EFAC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FF37972-9E77-9D63-2956-A4542414A93B}"/>
              </a:ext>
            </a:extLst>
          </p:cNvPr>
          <p:cNvSpPr txBox="1"/>
          <p:nvPr/>
        </p:nvSpPr>
        <p:spPr>
          <a:xfrm>
            <a:off x="-1" y="64641"/>
            <a:ext cx="12664440" cy="523220"/>
          </a:xfrm>
          <a:prstGeom prst="rect">
            <a:avLst/>
          </a:prstGeom>
          <a:noFill/>
        </p:spPr>
        <p:txBody>
          <a:bodyPr wrap="square" rtlCol="0">
            <a:spAutoFit/>
          </a:bodyPr>
          <a:lstStyle/>
          <a:p>
            <a:r>
              <a:rPr lang="en-GB" sz="2800" dirty="0">
                <a:latin typeface="Segoe UI Black" panose="020B0A02040204020203" pitchFamily="34" charset="0"/>
                <a:ea typeface="Segoe UI Black" panose="020B0A02040204020203" pitchFamily="34" charset="0"/>
              </a:rPr>
              <a:t>Task 1a: Produce an interpretation from the client brief</a:t>
            </a:r>
          </a:p>
        </p:txBody>
      </p:sp>
      <p:sp>
        <p:nvSpPr>
          <p:cNvPr id="5" name="TextBox 4">
            <a:extLst>
              <a:ext uri="{FF2B5EF4-FFF2-40B4-BE49-F238E27FC236}">
                <a16:creationId xmlns:a16="http://schemas.microsoft.com/office/drawing/2014/main" id="{950D96D1-42EC-F5B1-E18D-F96F969EF977}"/>
              </a:ext>
            </a:extLst>
          </p:cNvPr>
          <p:cNvSpPr txBox="1"/>
          <p:nvPr/>
        </p:nvSpPr>
        <p:spPr>
          <a:xfrm>
            <a:off x="92077" y="687708"/>
            <a:ext cx="11862180" cy="584775"/>
          </a:xfrm>
          <a:prstGeom prst="rect">
            <a:avLst/>
          </a:prstGeom>
          <a:noFill/>
        </p:spPr>
        <p:txBody>
          <a:bodyPr wrap="square">
            <a:spAutoFit/>
          </a:bodyPr>
          <a:lstStyle/>
          <a:p>
            <a:pPr algn="l" rtl="0" fontAlgn="base"/>
            <a:r>
              <a:rPr lang="en-GB" sz="1600" b="1" i="0" u="sng" dirty="0">
                <a:solidFill>
                  <a:srgbClr val="FF0000"/>
                </a:solidFill>
                <a:effectLst/>
                <a:latin typeface="Segoe UI Variable Text" pitchFamily="2" charset="0"/>
              </a:rPr>
              <a:t>Activity C</a:t>
            </a:r>
          </a:p>
          <a:p>
            <a:pPr algn="l" rtl="0" fontAlgn="base"/>
            <a:r>
              <a:rPr lang="en-GB" sz="1600" dirty="0">
                <a:solidFill>
                  <a:srgbClr val="000000"/>
                </a:solidFill>
                <a:latin typeface="Segoe UI Variable Text" pitchFamily="2" charset="0"/>
              </a:rPr>
              <a:t>Use the table below to explain your choices for the </a:t>
            </a:r>
            <a:r>
              <a:rPr lang="en-GB" sz="1600" b="1" dirty="0">
                <a:solidFill>
                  <a:srgbClr val="FF0000"/>
                </a:solidFill>
                <a:latin typeface="Segoe UI Variable Text" pitchFamily="2" charset="0"/>
              </a:rPr>
              <a:t>comic book conventions</a:t>
            </a:r>
          </a:p>
        </p:txBody>
      </p:sp>
      <p:graphicFrame>
        <p:nvGraphicFramePr>
          <p:cNvPr id="7" name="Table 6">
            <a:extLst>
              <a:ext uri="{FF2B5EF4-FFF2-40B4-BE49-F238E27FC236}">
                <a16:creationId xmlns:a16="http://schemas.microsoft.com/office/drawing/2014/main" id="{FD8AC5FA-6433-C82E-F00A-42B2F9F7C46B}"/>
              </a:ext>
            </a:extLst>
          </p:cNvPr>
          <p:cNvGraphicFramePr>
            <a:graphicFrameLocks noGrp="1"/>
          </p:cNvGraphicFramePr>
          <p:nvPr>
            <p:extLst>
              <p:ext uri="{D42A27DB-BD31-4B8C-83A1-F6EECF244321}">
                <p14:modId xmlns:p14="http://schemas.microsoft.com/office/powerpoint/2010/main" val="3985336978"/>
              </p:ext>
            </p:extLst>
          </p:nvPr>
        </p:nvGraphicFramePr>
        <p:xfrm>
          <a:off x="192565" y="1410057"/>
          <a:ext cx="11434210" cy="4572000"/>
        </p:xfrm>
        <a:graphic>
          <a:graphicData uri="http://schemas.openxmlformats.org/drawingml/2006/table">
            <a:tbl>
              <a:tblPr firstRow="1" bandRow="1">
                <a:tableStyleId>{5940675A-B579-460E-94D1-54222C63F5DA}</a:tableStyleId>
              </a:tblPr>
              <a:tblGrid>
                <a:gridCol w="1604337">
                  <a:extLst>
                    <a:ext uri="{9D8B030D-6E8A-4147-A177-3AD203B41FA5}">
                      <a16:colId xmlns:a16="http://schemas.microsoft.com/office/drawing/2014/main" val="905113651"/>
                    </a:ext>
                  </a:extLst>
                </a:gridCol>
                <a:gridCol w="1935126">
                  <a:extLst>
                    <a:ext uri="{9D8B030D-6E8A-4147-A177-3AD203B41FA5}">
                      <a16:colId xmlns:a16="http://schemas.microsoft.com/office/drawing/2014/main" val="1747937619"/>
                    </a:ext>
                  </a:extLst>
                </a:gridCol>
                <a:gridCol w="2392325">
                  <a:extLst>
                    <a:ext uri="{9D8B030D-6E8A-4147-A177-3AD203B41FA5}">
                      <a16:colId xmlns:a16="http://schemas.microsoft.com/office/drawing/2014/main" val="482848224"/>
                    </a:ext>
                  </a:extLst>
                </a:gridCol>
                <a:gridCol w="2626242">
                  <a:extLst>
                    <a:ext uri="{9D8B030D-6E8A-4147-A177-3AD203B41FA5}">
                      <a16:colId xmlns:a16="http://schemas.microsoft.com/office/drawing/2014/main" val="2515415056"/>
                    </a:ext>
                  </a:extLst>
                </a:gridCol>
                <a:gridCol w="2876180">
                  <a:extLst>
                    <a:ext uri="{9D8B030D-6E8A-4147-A177-3AD203B41FA5}">
                      <a16:colId xmlns:a16="http://schemas.microsoft.com/office/drawing/2014/main" val="3811279847"/>
                    </a:ext>
                  </a:extLst>
                </a:gridCol>
              </a:tblGrid>
              <a:tr h="370840">
                <a:tc>
                  <a:txBody>
                    <a:bodyPr/>
                    <a:lstStyle/>
                    <a:p>
                      <a:r>
                        <a:rPr lang="en-GB" sz="1600" b="1" dirty="0">
                          <a:solidFill>
                            <a:schemeClr val="bg1"/>
                          </a:solidFill>
                          <a:latin typeface="Segoe UI Variable Text" pitchFamily="2" charset="0"/>
                        </a:rPr>
                        <a:t>Text styling</a:t>
                      </a:r>
                    </a:p>
                  </a:txBody>
                  <a:tcPr>
                    <a:solidFill>
                      <a:srgbClr val="FF0000"/>
                    </a:solidFill>
                  </a:tcPr>
                </a:tc>
                <a:tc>
                  <a:txBody>
                    <a:bodyPr/>
                    <a:lstStyle/>
                    <a:p>
                      <a:r>
                        <a:rPr lang="en-GB" sz="1600" b="1" dirty="0">
                          <a:solidFill>
                            <a:schemeClr val="bg1"/>
                          </a:solidFill>
                          <a:latin typeface="Segoe UI Variable Text" pitchFamily="2" charset="0"/>
                        </a:rPr>
                        <a:t>How will this be used?</a:t>
                      </a:r>
                    </a:p>
                  </a:txBody>
                  <a:tcPr>
                    <a:solidFill>
                      <a:srgbClr val="FF0000"/>
                    </a:solidFill>
                  </a:tcPr>
                </a:tc>
                <a:tc>
                  <a:txBody>
                    <a:bodyPr/>
                    <a:lstStyle/>
                    <a:p>
                      <a:r>
                        <a:rPr lang="en-GB" sz="1600" b="1" dirty="0">
                          <a:solidFill>
                            <a:schemeClr val="bg1"/>
                          </a:solidFill>
                          <a:latin typeface="Segoe UI Variable Text" pitchFamily="2" charset="0"/>
                        </a:rPr>
                        <a:t>Why will this be used?</a:t>
                      </a:r>
                    </a:p>
                  </a:txBody>
                  <a:tcPr>
                    <a:solidFill>
                      <a:srgbClr val="FF0000"/>
                    </a:solidFill>
                  </a:tcPr>
                </a:tc>
                <a:tc>
                  <a:txBody>
                    <a:bodyPr/>
                    <a:lstStyle/>
                    <a:p>
                      <a:r>
                        <a:rPr lang="en-GB" sz="1600" b="1" dirty="0">
                          <a:solidFill>
                            <a:schemeClr val="bg1"/>
                          </a:solidFill>
                          <a:latin typeface="Segoe UI Variable Text" pitchFamily="2" charset="0"/>
                        </a:rPr>
                        <a:t>Why is this suitable for the client brief?</a:t>
                      </a:r>
                    </a:p>
                  </a:txBody>
                  <a:tcPr>
                    <a:solidFill>
                      <a:srgbClr val="FF0000"/>
                    </a:solidFill>
                  </a:tcPr>
                </a:tc>
                <a:tc>
                  <a:txBody>
                    <a:bodyPr/>
                    <a:lstStyle/>
                    <a:p>
                      <a:r>
                        <a:rPr lang="en-GB" sz="1600" b="1" dirty="0">
                          <a:solidFill>
                            <a:schemeClr val="bg1"/>
                          </a:solidFill>
                          <a:latin typeface="Segoe UI Variable Text" pitchFamily="2" charset="0"/>
                        </a:rPr>
                        <a:t>Why does this appeal to the audience?</a:t>
                      </a:r>
                    </a:p>
                  </a:txBody>
                  <a:tcPr>
                    <a:solidFill>
                      <a:srgbClr val="FF0000"/>
                    </a:solidFill>
                  </a:tcPr>
                </a:tc>
                <a:extLst>
                  <a:ext uri="{0D108BD9-81ED-4DB2-BD59-A6C34878D82A}">
                    <a16:rowId xmlns:a16="http://schemas.microsoft.com/office/drawing/2014/main" val="4135472164"/>
                  </a:ext>
                </a:extLst>
              </a:tr>
              <a:tr h="370840">
                <a:tc>
                  <a:txBody>
                    <a:bodyPr/>
                    <a:lstStyle/>
                    <a:p>
                      <a:r>
                        <a:rPr lang="en-GB" sz="1400" dirty="0">
                          <a:latin typeface="Segoe UI Variable Text" pitchFamily="2" charset="0"/>
                        </a:rPr>
                        <a:t>Focal point</a:t>
                      </a:r>
                    </a:p>
                  </a:txBody>
                  <a:tcPr/>
                </a:tc>
                <a:tc>
                  <a:txBody>
                    <a:bodyPr/>
                    <a:lstStyle/>
                    <a:p>
                      <a:r>
                        <a:rPr lang="en-GB" sz="1400" dirty="0">
                          <a:latin typeface="Segoe UI Variable Text" pitchFamily="2" charset="0"/>
                        </a:rPr>
                        <a:t>Oli the Owl will be present in each panel.</a:t>
                      </a:r>
                    </a:p>
                  </a:txBody>
                  <a:tcPr/>
                </a:tc>
                <a:tc>
                  <a:txBody>
                    <a:bodyPr/>
                    <a:lstStyle/>
                    <a:p>
                      <a:r>
                        <a:rPr lang="en-GB" sz="1400" dirty="0">
                          <a:latin typeface="Segoe UI Variable Text" pitchFamily="2" charset="0"/>
                        </a:rPr>
                        <a:t>This is because he is the main character, and I want it to be a ‘Where’s Wally?’ style format. </a:t>
                      </a:r>
                    </a:p>
                  </a:txBody>
                  <a:tcPr/>
                </a:tc>
                <a:tc>
                  <a:txBody>
                    <a:bodyPr/>
                    <a:lstStyle/>
                    <a:p>
                      <a:r>
                        <a:rPr lang="en-GB" sz="1400" dirty="0">
                          <a:latin typeface="Segoe UI Variable Text" pitchFamily="2" charset="0"/>
                        </a:rPr>
                        <a:t>This is suitable because Oli the Owl is the educational figurehead which aligns with the client.</a:t>
                      </a:r>
                    </a:p>
                  </a:txBody>
                  <a:tcPr/>
                </a:tc>
                <a:tc>
                  <a:txBody>
                    <a:bodyPr/>
                    <a:lstStyle/>
                    <a:p>
                      <a:r>
                        <a:rPr lang="en-GB" sz="1400" dirty="0">
                          <a:latin typeface="Segoe UI Variable Text" pitchFamily="2" charset="0"/>
                        </a:rPr>
                        <a:t>Young children will be excited about trying to find Oli the Owl, it provides a sense of security to find a friendly and approachable character. </a:t>
                      </a:r>
                    </a:p>
                  </a:txBody>
                  <a:tcPr/>
                </a:tc>
                <a:extLst>
                  <a:ext uri="{0D108BD9-81ED-4DB2-BD59-A6C34878D82A}">
                    <a16:rowId xmlns:a16="http://schemas.microsoft.com/office/drawing/2014/main" val="3506537936"/>
                  </a:ext>
                </a:extLst>
              </a:tr>
              <a:tr h="370840">
                <a:tc>
                  <a:txBody>
                    <a:bodyPr/>
                    <a:lstStyle/>
                    <a:p>
                      <a:r>
                        <a:rPr lang="en-GB" sz="1400" dirty="0">
                          <a:latin typeface="Segoe UI Variable Text" pitchFamily="2" charset="0"/>
                        </a:rPr>
                        <a:t>Narration/</a:t>
                      </a:r>
                    </a:p>
                    <a:p>
                      <a:r>
                        <a:rPr lang="en-GB" sz="1400" dirty="0">
                          <a:latin typeface="Segoe UI Variable Text" pitchFamily="2" charset="0"/>
                        </a:rPr>
                        <a:t>Captions</a:t>
                      </a:r>
                    </a:p>
                  </a:txBody>
                  <a:tcPr/>
                </a:tc>
                <a:tc>
                  <a:txBody>
                    <a:bodyPr/>
                    <a:lstStyle/>
                    <a:p>
                      <a:r>
                        <a:rPr lang="en-GB" sz="1400" dirty="0">
                          <a:latin typeface="Segoe UI Variable Text" pitchFamily="2" charset="0"/>
                        </a:rPr>
                        <a:t>To describe the scenery.</a:t>
                      </a:r>
                    </a:p>
                  </a:txBody>
                  <a:tcPr/>
                </a:tc>
                <a:tc>
                  <a:txBody>
                    <a:bodyPr/>
                    <a:lstStyle/>
                    <a:p>
                      <a:r>
                        <a:rPr lang="en-GB" sz="1400" dirty="0">
                          <a:latin typeface="Segoe UI Variable Text" pitchFamily="2" charset="0"/>
                        </a:rPr>
                        <a:t>To provide the reader with some context.</a:t>
                      </a:r>
                    </a:p>
                  </a:txBody>
                  <a:tcPr/>
                </a:tc>
                <a:tc>
                  <a:txBody>
                    <a:bodyPr/>
                    <a:lstStyle/>
                    <a:p>
                      <a:r>
                        <a:rPr lang="en-GB" sz="1400" dirty="0">
                          <a:latin typeface="Segoe UI Variable Text" pitchFamily="2" charset="0"/>
                        </a:rPr>
                        <a:t>This will help the reader learn about each letter and its connection to the background which is what Simply Teach want to achieve.</a:t>
                      </a:r>
                    </a:p>
                  </a:txBody>
                  <a:tcPr/>
                </a:tc>
                <a:tc>
                  <a:txBody>
                    <a:bodyPr/>
                    <a:lstStyle/>
                    <a:p>
                      <a:r>
                        <a:rPr lang="en-GB" sz="1400" dirty="0">
                          <a:latin typeface="Segoe UI Variable Text" pitchFamily="2" charset="0"/>
                        </a:rPr>
                        <a:t>It will provide children with the variety to keep them engaged throughout and establish connections, important in early brain development. </a:t>
                      </a:r>
                    </a:p>
                  </a:txBody>
                  <a:tcPr/>
                </a:tc>
                <a:extLst>
                  <a:ext uri="{0D108BD9-81ED-4DB2-BD59-A6C34878D82A}">
                    <a16:rowId xmlns:a16="http://schemas.microsoft.com/office/drawing/2014/main" val="2417639010"/>
                  </a:ext>
                </a:extLst>
              </a:tr>
              <a:tr h="370840">
                <a:tc>
                  <a:txBody>
                    <a:bodyPr/>
                    <a:lstStyle/>
                    <a:p>
                      <a:r>
                        <a:rPr lang="en-GB" sz="1400" dirty="0">
                          <a:latin typeface="Segoe UI Variable Text" pitchFamily="2" charset="0"/>
                        </a:rPr>
                        <a:t>Onomatopoeia</a:t>
                      </a:r>
                    </a:p>
                  </a:txBody>
                  <a:tcPr/>
                </a:tc>
                <a:tc>
                  <a:txBody>
                    <a:bodyPr/>
                    <a:lstStyle/>
                    <a:p>
                      <a:r>
                        <a:rPr lang="en-GB" sz="1400" dirty="0">
                          <a:latin typeface="Segoe UI Variable Text" pitchFamily="2" charset="0"/>
                        </a:rPr>
                        <a:t>Will be used in some panels where sound is needed.</a:t>
                      </a:r>
                    </a:p>
                  </a:txBody>
                  <a:tcPr/>
                </a:tc>
                <a:tc>
                  <a:txBody>
                    <a:bodyPr/>
                    <a:lstStyle/>
                    <a:p>
                      <a:r>
                        <a:rPr lang="en-GB" sz="1400" dirty="0">
                          <a:latin typeface="Segoe UI Variable Text" pitchFamily="2" charset="0"/>
                        </a:rPr>
                        <a:t>This will help to bring the story to life. For example, the roar of the lion.</a:t>
                      </a:r>
                    </a:p>
                  </a:txBody>
                  <a:tcPr/>
                </a:tc>
                <a:tc>
                  <a:txBody>
                    <a:bodyPr/>
                    <a:lstStyle/>
                    <a:p>
                      <a:r>
                        <a:rPr lang="en-GB" sz="1400" dirty="0">
                          <a:latin typeface="Segoe UI Variable Text" pitchFamily="2" charset="0"/>
                        </a:rPr>
                        <a:t>This is suitable because it provides learners with auditory stimulation throughout their learning.</a:t>
                      </a:r>
                    </a:p>
                  </a:txBody>
                  <a:tcPr/>
                </a:tc>
                <a:tc>
                  <a:txBody>
                    <a:bodyPr/>
                    <a:lstStyle/>
                    <a:p>
                      <a:r>
                        <a:rPr lang="en-GB" sz="1400" dirty="0">
                          <a:latin typeface="Segoe UI Variable Text" pitchFamily="2" charset="0"/>
                        </a:rPr>
                        <a:t>Young children enjoy stories being brought to life and these sounds will engage them more.</a:t>
                      </a:r>
                    </a:p>
                  </a:txBody>
                  <a:tcPr/>
                </a:tc>
                <a:extLst>
                  <a:ext uri="{0D108BD9-81ED-4DB2-BD59-A6C34878D82A}">
                    <a16:rowId xmlns:a16="http://schemas.microsoft.com/office/drawing/2014/main" val="3056496729"/>
                  </a:ext>
                </a:extLst>
              </a:tr>
              <a:tr h="370840">
                <a:tc>
                  <a:txBody>
                    <a:bodyPr/>
                    <a:lstStyle/>
                    <a:p>
                      <a:r>
                        <a:rPr lang="en-GB" sz="1400" dirty="0">
                          <a:latin typeface="Segoe UI Variable Text" pitchFamily="2" charset="0"/>
                        </a:rPr>
                        <a:t>Communication </a:t>
                      </a:r>
                    </a:p>
                  </a:txBody>
                  <a:tcPr/>
                </a:tc>
                <a:tc>
                  <a:txBody>
                    <a:bodyPr/>
                    <a:lstStyle/>
                    <a:p>
                      <a:r>
                        <a:rPr lang="en-GB" sz="1400" dirty="0">
                          <a:latin typeface="Segoe UI Variable Text" pitchFamily="2" charset="0"/>
                        </a:rPr>
                        <a:t>Some speech bubbles in certain panels.</a:t>
                      </a:r>
                    </a:p>
                  </a:txBody>
                  <a:tcPr/>
                </a:tc>
                <a:tc>
                  <a:txBody>
                    <a:bodyPr/>
                    <a:lstStyle/>
                    <a:p>
                      <a:r>
                        <a:rPr lang="en-GB" sz="1400" dirty="0">
                          <a:latin typeface="Segoe UI Variable Text" pitchFamily="2" charset="0"/>
                        </a:rPr>
                        <a:t>Because the panels will need more context.</a:t>
                      </a:r>
                    </a:p>
                  </a:txBody>
                  <a:tcPr/>
                </a:tc>
                <a:tc>
                  <a:txBody>
                    <a:bodyPr/>
                    <a:lstStyle/>
                    <a:p>
                      <a:r>
                        <a:rPr lang="en-GB" sz="1400" dirty="0">
                          <a:latin typeface="Segoe UI Variable Text" pitchFamily="2" charset="0"/>
                        </a:rPr>
                        <a:t>It provides a more comprehensive approach to learning.</a:t>
                      </a:r>
                    </a:p>
                  </a:txBody>
                  <a:tcPr/>
                </a:tc>
                <a:tc>
                  <a:txBody>
                    <a:bodyPr/>
                    <a:lstStyle/>
                    <a:p>
                      <a:r>
                        <a:rPr lang="en-GB" sz="1400" dirty="0">
                          <a:latin typeface="Segoe UI Variable Text" pitchFamily="2" charset="0"/>
                        </a:rPr>
                        <a:t>Young children will enjoy the storytelling element of this.</a:t>
                      </a:r>
                    </a:p>
                  </a:txBody>
                  <a:tcPr/>
                </a:tc>
                <a:extLst>
                  <a:ext uri="{0D108BD9-81ED-4DB2-BD59-A6C34878D82A}">
                    <a16:rowId xmlns:a16="http://schemas.microsoft.com/office/drawing/2014/main" val="2496526375"/>
                  </a:ext>
                </a:extLst>
              </a:tr>
            </a:tbl>
          </a:graphicData>
        </a:graphic>
      </p:graphicFrame>
    </p:spTree>
    <p:extLst>
      <p:ext uri="{BB962C8B-B14F-4D97-AF65-F5344CB8AC3E}">
        <p14:creationId xmlns:p14="http://schemas.microsoft.com/office/powerpoint/2010/main" val="22565722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2186</TotalTime>
  <Words>1858</Words>
  <Application>Microsoft Office PowerPoint</Application>
  <PresentationFormat>Widescreen</PresentationFormat>
  <Paragraphs>213</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Corbett, DC (Staff, Parks House)</cp:lastModifiedBy>
  <cp:revision>65</cp:revision>
  <dcterms:created xsi:type="dcterms:W3CDTF">2023-11-26T08:28:38Z</dcterms:created>
  <dcterms:modified xsi:type="dcterms:W3CDTF">2024-11-14T19:47:05Z</dcterms:modified>
</cp:coreProperties>
</file>